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256" r:id="rId2"/>
    <p:sldId id="463" r:id="rId3"/>
    <p:sldId id="464" r:id="rId4"/>
    <p:sldId id="307" r:id="rId5"/>
    <p:sldId id="317" r:id="rId6"/>
    <p:sldId id="308" r:id="rId7"/>
    <p:sldId id="323" r:id="rId8"/>
    <p:sldId id="326" r:id="rId9"/>
    <p:sldId id="468" r:id="rId10"/>
    <p:sldId id="310" r:id="rId11"/>
    <p:sldId id="288" r:id="rId12"/>
    <p:sldId id="374" r:id="rId13"/>
    <p:sldId id="470" r:id="rId14"/>
    <p:sldId id="380" r:id="rId15"/>
    <p:sldId id="465" r:id="rId16"/>
    <p:sldId id="482" r:id="rId17"/>
    <p:sldId id="492" r:id="rId18"/>
    <p:sldId id="489" r:id="rId19"/>
    <p:sldId id="486" r:id="rId20"/>
    <p:sldId id="487" r:id="rId21"/>
    <p:sldId id="488" r:id="rId22"/>
    <p:sldId id="490" r:id="rId23"/>
    <p:sldId id="491" r:id="rId24"/>
    <p:sldId id="484" r:id="rId25"/>
    <p:sldId id="493" r:id="rId26"/>
    <p:sldId id="494" r:id="rId27"/>
    <p:sldId id="483" r:id="rId28"/>
    <p:sldId id="495" r:id="rId29"/>
    <p:sldId id="473" r:id="rId30"/>
    <p:sldId id="476" r:id="rId31"/>
    <p:sldId id="478" r:id="rId32"/>
    <p:sldId id="479" r:id="rId33"/>
    <p:sldId id="496" r:id="rId34"/>
    <p:sldId id="497" r:id="rId35"/>
    <p:sldId id="481" r:id="rId36"/>
    <p:sldId id="498" r:id="rId37"/>
    <p:sldId id="504" r:id="rId38"/>
    <p:sldId id="505" r:id="rId39"/>
    <p:sldId id="499" r:id="rId40"/>
    <p:sldId id="500" r:id="rId41"/>
    <p:sldId id="501" r:id="rId42"/>
    <p:sldId id="502" r:id="rId43"/>
    <p:sldId id="503" r:id="rId44"/>
    <p:sldId id="285"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5A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94"/>
    <p:restoredTop sz="96327"/>
  </p:normalViewPr>
  <p:slideViewPr>
    <p:cSldViewPr snapToGrid="0">
      <p:cViewPr varScale="1">
        <p:scale>
          <a:sx n="129" d="100"/>
          <a:sy n="129" d="100"/>
        </p:scale>
        <p:origin x="21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84BA6B-06FD-D141-9DBC-4E6752C56D1C}" type="datetimeFigureOut">
              <a:rPr lang="en-US" smtClean="0"/>
              <a:t>4/9/24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CB509-4546-8F48-B83D-D83BAC5A97E2}" type="slidenum">
              <a:rPr lang="en-US" smtClean="0"/>
              <a:t>‹#›</a:t>
            </a:fld>
            <a:endParaRPr lang="en-US"/>
          </a:p>
        </p:txBody>
      </p:sp>
    </p:spTree>
    <p:extLst>
      <p:ext uri="{BB962C8B-B14F-4D97-AF65-F5344CB8AC3E}">
        <p14:creationId xmlns:p14="http://schemas.microsoft.com/office/powerpoint/2010/main" val="1271385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CB5F08-BD98-C444-B796-967F805E8934}" type="slidenum">
              <a:rPr lang="en-US" smtClean="0"/>
              <a:t>7</a:t>
            </a:fld>
            <a:endParaRPr lang="en-US"/>
          </a:p>
        </p:txBody>
      </p:sp>
    </p:spTree>
    <p:extLst>
      <p:ext uri="{BB962C8B-B14F-4D97-AF65-F5344CB8AC3E}">
        <p14:creationId xmlns:p14="http://schemas.microsoft.com/office/powerpoint/2010/main" val="1063083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a:extLst>
              <a:ext uri="{FF2B5EF4-FFF2-40B4-BE49-F238E27FC236}">
                <a16:creationId xmlns:a16="http://schemas.microsoft.com/office/drawing/2014/main" id="{D966AD94-BD85-51FD-938E-0699200EF8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Notes Placeholder 2">
            <a:extLst>
              <a:ext uri="{FF2B5EF4-FFF2-40B4-BE49-F238E27FC236}">
                <a16:creationId xmlns:a16="http://schemas.microsoft.com/office/drawing/2014/main" id="{B9BA2AF9-4111-8DDF-4B89-9D770775F90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
        <p:nvSpPr>
          <p:cNvPr id="82947" name="Slide Number Placeholder 3">
            <a:extLst>
              <a:ext uri="{FF2B5EF4-FFF2-40B4-BE49-F238E27FC236}">
                <a16:creationId xmlns:a16="http://schemas.microsoft.com/office/drawing/2014/main" id="{0EEB9E54-F56D-C2D9-7871-BA5E01A2CD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fld id="{86C88DA9-DFB8-2D49-BD79-84336FD2B579}" type="slidenum">
              <a:rPr lang="en-US" altLang="en-US" sz="1200"/>
              <a:pPr/>
              <a:t>12</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37EEE-A3CF-443A-2482-35E18D99AF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7F8B9C-F5BA-17F9-0A1A-E9665612F7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8F8FBE-FBBE-A0CC-FC42-3FF15B01058C}"/>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5" name="Footer Placeholder 4">
            <a:extLst>
              <a:ext uri="{FF2B5EF4-FFF2-40B4-BE49-F238E27FC236}">
                <a16:creationId xmlns:a16="http://schemas.microsoft.com/office/drawing/2014/main" id="{1D2E2043-136C-34E3-9B5E-AC338246D9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856A4-24F1-F505-9F17-D7CBFCAEE78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152495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8AD7-CB39-F4FD-60C8-BAB75817C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BE9A8A-5BCD-ACF0-C136-CDF4EF43F4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72173-7BCD-6D53-45A8-FCA73BB2689E}"/>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5" name="Footer Placeholder 4">
            <a:extLst>
              <a:ext uri="{FF2B5EF4-FFF2-40B4-BE49-F238E27FC236}">
                <a16:creationId xmlns:a16="http://schemas.microsoft.com/office/drawing/2014/main" id="{B5F32C7C-335D-7160-23CE-C24A4F786C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DCEB18-C173-EFB3-1C85-A031B29843E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72618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DC207-D54F-2803-D3CC-9C09125C69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02E1E2-9E3B-784D-3CE4-2296C22F67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06E86C-E00B-BD36-A411-67778DF47318}"/>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5" name="Footer Placeholder 4">
            <a:extLst>
              <a:ext uri="{FF2B5EF4-FFF2-40B4-BE49-F238E27FC236}">
                <a16:creationId xmlns:a16="http://schemas.microsoft.com/office/drawing/2014/main" id="{9B6F92B7-B14D-6AB6-B8C9-06EE3BCF47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8E9E8-5085-B615-86BC-FA6AF9D53953}"/>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75906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DBEDB-C75D-A176-F1E1-2D61BD6412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60EA41-92F4-D93D-5DF9-8B79882ED1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3330B2-BD20-D788-65A6-746C9CD144E3}"/>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5" name="Footer Placeholder 4">
            <a:extLst>
              <a:ext uri="{FF2B5EF4-FFF2-40B4-BE49-F238E27FC236}">
                <a16:creationId xmlns:a16="http://schemas.microsoft.com/office/drawing/2014/main" id="{06741D4E-2093-22B2-0224-6CCBB36265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9B169-B36C-E793-5F8A-BFAD72B3E39E}"/>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2271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E088F-0963-1409-208E-743C84B47A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88810C-6BA9-7DB2-3B0B-720C42B3C5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42797A-1838-CB89-1256-14F12FF16119}"/>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5" name="Footer Placeholder 4">
            <a:extLst>
              <a:ext uri="{FF2B5EF4-FFF2-40B4-BE49-F238E27FC236}">
                <a16:creationId xmlns:a16="http://schemas.microsoft.com/office/drawing/2014/main" id="{B21F2D03-E3A0-4FEA-0011-C37F65BB1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2F4D0B-2CE2-143E-8B6E-602564B89BC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07268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9120-C89A-B32D-C285-5A1F7A2A9F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07ABE6-B752-F669-D1B4-AC8F049FCE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313714-0478-85A7-EDB7-9D329DB612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0DCCEE-DA65-5FEA-DBE1-A4FFB71A4054}"/>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6" name="Footer Placeholder 5">
            <a:extLst>
              <a:ext uri="{FF2B5EF4-FFF2-40B4-BE49-F238E27FC236}">
                <a16:creationId xmlns:a16="http://schemas.microsoft.com/office/drawing/2014/main" id="{B3AFB5A0-AAA7-A256-BA01-54C1A2476C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DF0E0C-8C61-C6B0-8D2F-98C1C0F1BFE2}"/>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246047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5963-B75A-5C26-1085-A924CA3505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1618E1-9250-45C9-B6CB-F5EC9FCD44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64F8B2-EBF4-1934-4B10-E0E23D984E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5E85D9-CA66-2837-5A04-B23B866065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643F1-9724-47B2-6CDC-D890213F27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301FAC-E8AC-52D9-1A16-B217F1A60C6F}"/>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8" name="Footer Placeholder 7">
            <a:extLst>
              <a:ext uri="{FF2B5EF4-FFF2-40B4-BE49-F238E27FC236}">
                <a16:creationId xmlns:a16="http://schemas.microsoft.com/office/drawing/2014/main" id="{EF5BFE5D-39D1-6E86-A570-37A00E3A73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4A485E-6264-CBC0-1FF3-552D8DDBFDC4}"/>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44702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4FFF0-D8D3-C301-C696-45BC20EBE1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1B914-1337-0FD9-892B-B99F460A2A02}"/>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4" name="Footer Placeholder 3">
            <a:extLst>
              <a:ext uri="{FF2B5EF4-FFF2-40B4-BE49-F238E27FC236}">
                <a16:creationId xmlns:a16="http://schemas.microsoft.com/office/drawing/2014/main" id="{1FC03B48-34D2-3263-7740-5983D6F7F0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575E22-D3FA-A3BE-F2D4-6CCB10CD9467}"/>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248814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DE6F61-7AE2-FCC6-43FD-ED979C4E6A33}"/>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3" name="Footer Placeholder 2">
            <a:extLst>
              <a:ext uri="{FF2B5EF4-FFF2-40B4-BE49-F238E27FC236}">
                <a16:creationId xmlns:a16="http://schemas.microsoft.com/office/drawing/2014/main" id="{B5772E01-7045-0DD5-9E9A-B9D643B3B9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433559-F5B7-5AA5-561B-0308F9F19CD9}"/>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22754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2457-9C61-FB3A-E090-794F70CCCC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50A638-5B5A-F81F-B2BB-7D4BC2CCD8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6FA28D-530E-D553-BD5E-0834C6956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31CD66-9BCC-71D8-DC72-F5912A2DE9D4}"/>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6" name="Footer Placeholder 5">
            <a:extLst>
              <a:ext uri="{FF2B5EF4-FFF2-40B4-BE49-F238E27FC236}">
                <a16:creationId xmlns:a16="http://schemas.microsoft.com/office/drawing/2014/main" id="{23B4C7AA-84C9-DE87-FFC9-13E44AFAF4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13F64-36A6-C563-B8F8-7149E9CCD90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844494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4AE18-9F94-F919-8625-C0724FDF26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6D54EC-1B48-2A18-CDF8-E331B4674B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EC52F0-4853-2AF7-6240-A9A13CC434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48310-14CE-7E1E-AC35-4A75EA9F6108}"/>
              </a:ext>
            </a:extLst>
          </p:cNvPr>
          <p:cNvSpPr>
            <a:spLocks noGrp="1"/>
          </p:cNvSpPr>
          <p:nvPr>
            <p:ph type="dt" sz="half" idx="10"/>
          </p:nvPr>
        </p:nvSpPr>
        <p:spPr/>
        <p:txBody>
          <a:bodyPr/>
          <a:lstStyle/>
          <a:p>
            <a:fld id="{D5D8E255-8371-B349-B2F5-F8C6C9FF431B}" type="datetimeFigureOut">
              <a:rPr lang="en-US" smtClean="0"/>
              <a:t>4/9/24</a:t>
            </a:fld>
            <a:endParaRPr lang="en-US"/>
          </a:p>
        </p:txBody>
      </p:sp>
      <p:sp>
        <p:nvSpPr>
          <p:cNvPr id="6" name="Footer Placeholder 5">
            <a:extLst>
              <a:ext uri="{FF2B5EF4-FFF2-40B4-BE49-F238E27FC236}">
                <a16:creationId xmlns:a16="http://schemas.microsoft.com/office/drawing/2014/main" id="{9B0B3B96-74D7-0A95-CBCC-E43B376DA7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DE2FF1-191F-F55E-1038-7A84E40738DD}"/>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536341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368CCB-F95C-78B8-AB3B-75046B538E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B051CA-AE6B-5AD3-B31B-D128E8361E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A44A3A-5FE8-9765-97A4-8D78B8064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D8E255-8371-B349-B2F5-F8C6C9FF431B}" type="datetimeFigureOut">
              <a:rPr lang="en-US" smtClean="0"/>
              <a:t>4/9/24</a:t>
            </a:fld>
            <a:endParaRPr lang="en-US"/>
          </a:p>
        </p:txBody>
      </p:sp>
      <p:sp>
        <p:nvSpPr>
          <p:cNvPr id="5" name="Footer Placeholder 4">
            <a:extLst>
              <a:ext uri="{FF2B5EF4-FFF2-40B4-BE49-F238E27FC236}">
                <a16:creationId xmlns:a16="http://schemas.microsoft.com/office/drawing/2014/main" id="{9F477786-E37B-BA0A-FBBA-967E2DAF5F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B0ED85-D531-06A4-DD93-B6A9AC1AC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C475D4-DDD0-8942-A6FE-1A968215592B}" type="slidenum">
              <a:rPr lang="en-US" smtClean="0"/>
              <a:t>‹#›</a:t>
            </a:fld>
            <a:endParaRPr lang="en-US"/>
          </a:p>
        </p:txBody>
      </p:sp>
    </p:spTree>
    <p:extLst>
      <p:ext uri="{BB962C8B-B14F-4D97-AF65-F5344CB8AC3E}">
        <p14:creationId xmlns:p14="http://schemas.microsoft.com/office/powerpoint/2010/main" val="1285400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41B36-9C62-3FFE-74C5-B0303391BA7E}"/>
              </a:ext>
            </a:extLst>
          </p:cNvPr>
          <p:cNvSpPr>
            <a:spLocks noGrp="1"/>
          </p:cNvSpPr>
          <p:nvPr>
            <p:ph type="ctrTitle"/>
          </p:nvPr>
        </p:nvSpPr>
        <p:spPr/>
        <p:txBody>
          <a:bodyPr/>
          <a:lstStyle/>
          <a:p>
            <a:r>
              <a:rPr lang="en-US" dirty="0"/>
              <a:t>CC4E: Epilogue</a:t>
            </a:r>
          </a:p>
        </p:txBody>
      </p:sp>
      <p:sp>
        <p:nvSpPr>
          <p:cNvPr id="3" name="Subtitle 2">
            <a:extLst>
              <a:ext uri="{FF2B5EF4-FFF2-40B4-BE49-F238E27FC236}">
                <a16:creationId xmlns:a16="http://schemas.microsoft.com/office/drawing/2014/main" id="{A3AFB11C-46EE-C1B0-9B56-FAD330B5A75D}"/>
              </a:ext>
            </a:extLst>
          </p:cNvPr>
          <p:cNvSpPr>
            <a:spLocks noGrp="1"/>
          </p:cNvSpPr>
          <p:nvPr>
            <p:ph type="subTitle" idx="1"/>
          </p:nvPr>
        </p:nvSpPr>
        <p:spPr/>
        <p:txBody>
          <a:bodyPr>
            <a:normAutofit lnSpcReduction="10000"/>
          </a:bodyPr>
          <a:lstStyle/>
          <a:p>
            <a:r>
              <a:rPr lang="en-US" dirty="0"/>
              <a:t>Dr. Charles R. Severance</a:t>
            </a:r>
          </a:p>
          <a:p>
            <a:r>
              <a:rPr lang="en-US" dirty="0"/>
              <a:t>www.cc4e.com</a:t>
            </a:r>
          </a:p>
          <a:p>
            <a:r>
              <a:rPr lang="en-US" dirty="0"/>
              <a:t>code.cc4e.com (sample code)</a:t>
            </a:r>
          </a:p>
          <a:p>
            <a:r>
              <a:rPr lang="en-US" dirty="0" err="1"/>
              <a:t>online.dr-chuck.com</a:t>
            </a:r>
            <a:endParaRPr lang="en-US"/>
          </a:p>
          <a:p>
            <a:endParaRPr lang="en-US" dirty="0"/>
          </a:p>
        </p:txBody>
      </p:sp>
    </p:spTree>
    <p:extLst>
      <p:ext uri="{BB962C8B-B14F-4D97-AF65-F5344CB8AC3E}">
        <p14:creationId xmlns:p14="http://schemas.microsoft.com/office/powerpoint/2010/main" val="1297149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a:t>
            </a:r>
            <a:r>
              <a:rPr lang="en-US" dirty="0" err="1"/>
              <a:t>dict</a:t>
            </a:r>
            <a:r>
              <a:rPr lang="en-US" dirty="0"/>
              <a: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34265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717A4-9921-BFD6-1CCB-14D89585287F}"/>
              </a:ext>
            </a:extLst>
          </p:cNvPr>
          <p:cNvSpPr>
            <a:spLocks noGrp="1"/>
          </p:cNvSpPr>
          <p:nvPr>
            <p:ph type="title"/>
          </p:nvPr>
        </p:nvSpPr>
        <p:spPr/>
        <p:txBody>
          <a:bodyPr/>
          <a:lstStyle/>
          <a:p>
            <a:r>
              <a:rPr lang="en-US" dirty="0"/>
              <a:t>Dictionary </a:t>
            </a:r>
          </a:p>
        </p:txBody>
      </p:sp>
      <p:sp>
        <p:nvSpPr>
          <p:cNvPr id="3" name="Text Placeholder 2">
            <a:extLst>
              <a:ext uri="{FF2B5EF4-FFF2-40B4-BE49-F238E27FC236}">
                <a16:creationId xmlns:a16="http://schemas.microsoft.com/office/drawing/2014/main" id="{4A9FFD7B-8E9C-AB62-1059-7657F502CA93}"/>
              </a:ext>
            </a:extLst>
          </p:cNvPr>
          <p:cNvSpPr>
            <a:spLocks noGrp="1"/>
          </p:cNvSpPr>
          <p:nvPr>
            <p:ph type="body" idx="1"/>
          </p:nvPr>
        </p:nvSpPr>
        <p:spPr/>
        <p:txBody>
          <a:bodyPr/>
          <a:lstStyle/>
          <a:p>
            <a:r>
              <a:rPr lang="en-US" dirty="0"/>
              <a:t>Bucket based hash map is the answer to a common programming interview question!</a:t>
            </a:r>
          </a:p>
        </p:txBody>
      </p:sp>
    </p:spTree>
    <p:extLst>
      <p:ext uri="{BB962C8B-B14F-4D97-AF65-F5344CB8AC3E}">
        <p14:creationId xmlns:p14="http://schemas.microsoft.com/office/powerpoint/2010/main" val="2334454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1">
            <a:extLst>
              <a:ext uri="{FF2B5EF4-FFF2-40B4-BE49-F238E27FC236}">
                <a16:creationId xmlns:a16="http://schemas.microsoft.com/office/drawing/2014/main" id="{DA4DD59B-3455-C5B6-9C12-13EF6E5DC0B8}"/>
              </a:ext>
            </a:extLst>
          </p:cNvPr>
          <p:cNvSpPr>
            <a:spLocks/>
          </p:cNvSpPr>
          <p:nvPr/>
        </p:nvSpPr>
        <p:spPr bwMode="auto">
          <a:xfrm>
            <a:off x="7639495" y="2171823"/>
            <a:ext cx="4123922" cy="353343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0" tIns="0" rIns="0" bIns="0"/>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endParaRPr lang="en-US" altLang="en-US" sz="2700"/>
          </a:p>
        </p:txBody>
      </p:sp>
      <p:sp>
        <p:nvSpPr>
          <p:cNvPr id="81922" name="Rectangle 2">
            <a:extLst>
              <a:ext uri="{FF2B5EF4-FFF2-40B4-BE49-F238E27FC236}">
                <a16:creationId xmlns:a16="http://schemas.microsoft.com/office/drawing/2014/main" id="{AF9DB627-8914-205A-3BEC-943D76B6A374}"/>
              </a:ext>
            </a:extLst>
          </p:cNvPr>
          <p:cNvSpPr>
            <a:spLocks noGrp="1" noChangeArrowheads="1"/>
          </p:cNvSpPr>
          <p:nvPr>
            <p:ph type="title"/>
          </p:nvPr>
        </p:nvSpPr>
        <p:spPr/>
        <p:txBody>
          <a:bodyPr/>
          <a:lstStyle/>
          <a:p>
            <a:pPr eaLnBrk="1" hangingPunct="1"/>
            <a:r>
              <a:rPr lang="en-US" altLang="en-US" sz="5399" dirty="0"/>
              <a:t>Hashes</a:t>
            </a:r>
          </a:p>
        </p:txBody>
      </p:sp>
      <p:sp>
        <p:nvSpPr>
          <p:cNvPr id="81923" name="Rectangle 3">
            <a:extLst>
              <a:ext uri="{FF2B5EF4-FFF2-40B4-BE49-F238E27FC236}">
                <a16:creationId xmlns:a16="http://schemas.microsoft.com/office/drawing/2014/main" id="{9FCA0DD8-80A1-73AD-B9C4-15FE33793230}"/>
              </a:ext>
            </a:extLst>
          </p:cNvPr>
          <p:cNvSpPr>
            <a:spLocks/>
          </p:cNvSpPr>
          <p:nvPr/>
        </p:nvSpPr>
        <p:spPr bwMode="auto">
          <a:xfrm>
            <a:off x="6842804" y="6172027"/>
            <a:ext cx="492442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250">
                <a:solidFill>
                  <a:schemeClr val="tx1"/>
                </a:solidFill>
                <a:ea typeface="ＭＳ Ｐゴシック" panose="020B0600070205080204" pitchFamily="34" charset="-128"/>
              </a:rPr>
              <a:t>http://en.wikipedia.org/wiki/Hash_function</a:t>
            </a:r>
          </a:p>
        </p:txBody>
      </p:sp>
      <p:sp>
        <p:nvSpPr>
          <p:cNvPr id="81924" name="Rectangle 4">
            <a:extLst>
              <a:ext uri="{FF2B5EF4-FFF2-40B4-BE49-F238E27FC236}">
                <a16:creationId xmlns:a16="http://schemas.microsoft.com/office/drawing/2014/main" id="{1D0A1784-7DFE-842B-C051-8AEF4FF4EA3B}"/>
              </a:ext>
            </a:extLst>
          </p:cNvPr>
          <p:cNvSpPr>
            <a:spLocks/>
          </p:cNvSpPr>
          <p:nvPr/>
        </p:nvSpPr>
        <p:spPr bwMode="auto">
          <a:xfrm>
            <a:off x="495252" y="1657523"/>
            <a:ext cx="6665659" cy="4266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625" i="1">
                <a:solidFill>
                  <a:schemeClr val="tx1"/>
                </a:solidFill>
                <a:ea typeface="ＭＳ Ｐゴシック" panose="020B0600070205080204" pitchFamily="34" charset="-128"/>
              </a:rPr>
              <a:t>A hash function is any algorithm or subroutine that maps large data sets to smaller data sets, called keys. For example, a single integer can serve as an index to an array (cf. associative array). The values returned by a hash function are called hash values, hash codes, hash sums, checksums, or simply hashes.</a:t>
            </a:r>
          </a:p>
          <a:p>
            <a:pPr algn="ctr" eaLnBrk="1" hangingPunct="1"/>
            <a:r>
              <a:rPr lang="en-US" altLang="en-US" sz="2625" i="1">
                <a:solidFill>
                  <a:schemeClr val="tx1"/>
                </a:solidFill>
                <a:ea typeface="ＭＳ Ｐゴシック" panose="020B0600070205080204" pitchFamily="34" charset="-128"/>
              </a:rPr>
              <a:t>Hash functions are mostly used to accelerate table lookup or data comparison tasks such as finding items in a database...</a:t>
            </a:r>
          </a:p>
        </p:txBody>
      </p:sp>
      <p:pic>
        <p:nvPicPr>
          <p:cNvPr id="81925" name="Picture 5">
            <a:extLst>
              <a:ext uri="{FF2B5EF4-FFF2-40B4-BE49-F238E27FC236}">
                <a16:creationId xmlns:a16="http://schemas.microsoft.com/office/drawing/2014/main" id="{295D937F-E53A-97A5-DDED-5775A25767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2350" y="1886101"/>
            <a:ext cx="4762035" cy="3647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723557" y="247038"/>
            <a:ext cx="7479928"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int value;</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prev</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int buckets;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*heads[4];</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*tails[4];</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p-&gt;buckets = 4;</a:t>
            </a:r>
          </a:p>
          <a:p>
            <a:r>
              <a:rPr lang="en-US" sz="1600" b="1" dirty="0">
                <a:latin typeface="Courier New" panose="02070309020205020404" pitchFamily="49" charset="0"/>
                <a:cs typeface="Courier New" panose="02070309020205020404" pitchFamily="49" charset="0"/>
              </a:rPr>
              <a:t>    for(int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p-&gt;buckets;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p-&gt;heads[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p-&gt;tails[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8791770" y="1388373"/>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8791770" y="1770360"/>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8791770" y="215234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8791770" y="256271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8807268" y="8460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11152284" y="116290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10378298" y="1358843"/>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4497DC-AD2A-C741-B019-DD53D8953107}"/>
              </a:ext>
            </a:extLst>
          </p:cNvPr>
          <p:cNvCxnSpPr>
            <a:cxnSpLocks/>
            <a:stCxn id="4" idx="3"/>
          </p:cNvCxnSpPr>
          <p:nvPr/>
        </p:nvCxnSpPr>
        <p:spPr>
          <a:xfrm flipV="1">
            <a:off x="10378298" y="1794777"/>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448079" y="1608147"/>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p:cNvCxnSpPr>
          <p:nvPr/>
        </p:nvCxnSpPr>
        <p:spPr>
          <a:xfrm>
            <a:off x="10378298" y="2348290"/>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448079" y="234829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23" name="Rectangle 22">
            <a:extLst>
              <a:ext uri="{FF2B5EF4-FFF2-40B4-BE49-F238E27FC236}">
                <a16:creationId xmlns:a16="http://schemas.microsoft.com/office/drawing/2014/main" id="{CC6D46FE-9DFF-9533-B64C-F686996BFC1A}"/>
              </a:ext>
            </a:extLst>
          </p:cNvPr>
          <p:cNvSpPr/>
          <p:nvPr/>
        </p:nvSpPr>
        <p:spPr>
          <a:xfrm>
            <a:off x="11106080" y="2946148"/>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10378298" y="2758660"/>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8789569" y="3153104"/>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7040905" y="168993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5923911" y="192077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6700521" y="210298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8203485" y="1584316"/>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8203485" y="1966303"/>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8203485" y="2102984"/>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8203485" y="2102984"/>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4576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121158" y="92003"/>
            <a:ext cx="7479928" cy="4247317"/>
          </a:xfrm>
          <a:prstGeom prst="rect">
            <a:avLst/>
          </a:prstGeom>
          <a:noFill/>
        </p:spPr>
        <p:txBody>
          <a:bodyPr wrap="square">
            <a:spAutoFit/>
          </a:bodyPr>
          <a:lstStyle/>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int main(void)</a:t>
            </a:r>
          </a:p>
          <a:p>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dict</a:t>
            </a:r>
            <a:r>
              <a:rPr lang="en-US" b="1" dirty="0">
                <a:latin typeface="Courier New" panose="02070309020205020404" pitchFamily="49" charset="0"/>
                <a:cs typeface="Courier New" panose="02070309020205020404" pitchFamily="49" charset="0"/>
              </a:rPr>
              <a:t> * d = </a:t>
            </a:r>
            <a:r>
              <a:rPr lang="en-US" b="1" dirty="0" err="1">
                <a:latin typeface="Courier New" panose="02070309020205020404" pitchFamily="49" charset="0"/>
                <a:cs typeface="Courier New" panose="02070309020205020404" pitchFamily="49" charset="0"/>
              </a:rPr>
              <a:t>dict_new</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dnode</a:t>
            </a:r>
            <a:r>
              <a:rPr lang="en-US" b="1" dirty="0">
                <a:latin typeface="Courier New" panose="02070309020205020404" pitchFamily="49" charset="0"/>
                <a:cs typeface="Courier New" panose="02070309020205020404" pitchFamily="49" charset="0"/>
              </a:rPr>
              <a:t> *cur;</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"z", 8);</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"z", 1);</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"y", 2);</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"b", 3);</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"a", 4);</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dict_dump</a:t>
            </a:r>
            <a:r>
              <a:rPr lang="en-US" b="1" dirty="0">
                <a:latin typeface="Courier New" panose="02070309020205020404" pitchFamily="49" charset="0"/>
                <a:cs typeface="Courier New" panose="02070309020205020404" pitchFamily="49" charset="0"/>
              </a:rPr>
              <a:t>(d);</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dict_del</a:t>
            </a:r>
            <a:r>
              <a:rPr lang="en-US" b="1" dirty="0">
                <a:latin typeface="Courier New" panose="02070309020205020404" pitchFamily="49" charset="0"/>
                <a:cs typeface="Courier New" panose="02070309020205020404" pitchFamily="49" charset="0"/>
              </a:rPr>
              <a:t>(d);</a:t>
            </a:r>
          </a:p>
          <a:p>
            <a:r>
              <a:rPr lang="en-US"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6207222" y="3775378"/>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6207222" y="4157365"/>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6207222" y="45393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6207222" y="494972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6222720" y="323305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8567736" y="3549905"/>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7793750" y="3745848"/>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AB3D1FA-DDB0-E66C-F622-04A8D3DE991A}"/>
              </a:ext>
            </a:extLst>
          </p:cNvPr>
          <p:cNvSpPr/>
          <p:nvPr/>
        </p:nvSpPr>
        <p:spPr>
          <a:xfrm>
            <a:off x="8822974"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y=2</a:t>
            </a:r>
          </a:p>
        </p:txBody>
      </p:sp>
      <p:cxnSp>
        <p:nvCxnSpPr>
          <p:cNvPr id="12" name="Straight Arrow Connector 11">
            <a:extLst>
              <a:ext uri="{FF2B5EF4-FFF2-40B4-BE49-F238E27FC236}">
                <a16:creationId xmlns:a16="http://schemas.microsoft.com/office/drawing/2014/main" id="{D14497DC-AD2A-C741-B019-DD53D8953107}"/>
              </a:ext>
            </a:extLst>
          </p:cNvPr>
          <p:cNvCxnSpPr>
            <a:cxnSpLocks/>
            <a:stCxn id="4" idx="3"/>
            <a:endCxn id="11" idx="1"/>
          </p:cNvCxnSpPr>
          <p:nvPr/>
        </p:nvCxnSpPr>
        <p:spPr>
          <a:xfrm flipV="1">
            <a:off x="7793750" y="4181782"/>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739C4EB-8C6F-3442-DBD7-AB2ED4484BB6}"/>
              </a:ext>
            </a:extLst>
          </p:cNvPr>
          <p:cNvSpPr/>
          <p:nvPr/>
        </p:nvSpPr>
        <p:spPr>
          <a:xfrm>
            <a:off x="10089143"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a=4</a:t>
            </a:r>
          </a:p>
        </p:txBody>
      </p:sp>
      <p:cxnSp>
        <p:nvCxnSpPr>
          <p:cNvPr id="14" name="Straight Arrow Connector 13">
            <a:extLst>
              <a:ext uri="{FF2B5EF4-FFF2-40B4-BE49-F238E27FC236}">
                <a16:creationId xmlns:a16="http://schemas.microsoft.com/office/drawing/2014/main" id="{74951E87-9BFA-685E-A698-77841CC1A185}"/>
              </a:ext>
            </a:extLst>
          </p:cNvPr>
          <p:cNvCxnSpPr>
            <a:cxnSpLocks/>
            <a:stCxn id="11" idx="3"/>
            <a:endCxn id="13" idx="1"/>
          </p:cNvCxnSpPr>
          <p:nvPr/>
        </p:nvCxnSpPr>
        <p:spPr>
          <a:xfrm>
            <a:off x="9599584" y="4181782"/>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365709" y="3975576"/>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6" name="Straight Arrow Connector 15">
            <a:extLst>
              <a:ext uri="{FF2B5EF4-FFF2-40B4-BE49-F238E27FC236}">
                <a16:creationId xmlns:a16="http://schemas.microsoft.com/office/drawing/2014/main" id="{D4B22416-DD20-F41D-BCA0-79E5E160EB2E}"/>
              </a:ext>
            </a:extLst>
          </p:cNvPr>
          <p:cNvCxnSpPr>
            <a:cxnSpLocks/>
            <a:stCxn id="13" idx="3"/>
          </p:cNvCxnSpPr>
          <p:nvPr/>
        </p:nvCxnSpPr>
        <p:spPr>
          <a:xfrm flipV="1">
            <a:off x="10865753" y="4165331"/>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E75F8AC-E7FC-B03D-F2AD-2FE362AC3998}"/>
              </a:ext>
            </a:extLst>
          </p:cNvPr>
          <p:cNvSpPr/>
          <p:nvPr/>
        </p:nvSpPr>
        <p:spPr>
          <a:xfrm>
            <a:off x="8822974"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z=1</a:t>
            </a: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a:endCxn id="17" idx="1"/>
          </p:cNvCxnSpPr>
          <p:nvPr/>
        </p:nvCxnSpPr>
        <p:spPr>
          <a:xfrm>
            <a:off x="7793750" y="4735295"/>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7E7AE6D3-B413-E711-E53F-9DC34482810A}"/>
              </a:ext>
            </a:extLst>
          </p:cNvPr>
          <p:cNvSpPr/>
          <p:nvPr/>
        </p:nvSpPr>
        <p:spPr>
          <a:xfrm>
            <a:off x="10089143"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b=3</a:t>
            </a:r>
          </a:p>
        </p:txBody>
      </p:sp>
      <p:cxnSp>
        <p:nvCxnSpPr>
          <p:cNvPr id="20" name="Straight Arrow Connector 19">
            <a:extLst>
              <a:ext uri="{FF2B5EF4-FFF2-40B4-BE49-F238E27FC236}">
                <a16:creationId xmlns:a16="http://schemas.microsoft.com/office/drawing/2014/main" id="{DAFD143C-AB01-CE06-650B-2379F746CBF0}"/>
              </a:ext>
            </a:extLst>
          </p:cNvPr>
          <p:cNvCxnSpPr>
            <a:cxnSpLocks/>
            <a:stCxn id="17" idx="3"/>
            <a:endCxn id="19" idx="1"/>
          </p:cNvCxnSpPr>
          <p:nvPr/>
        </p:nvCxnSpPr>
        <p:spPr>
          <a:xfrm>
            <a:off x="9599584" y="4921925"/>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365709" y="4715719"/>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2" name="Straight Arrow Connector 21">
            <a:extLst>
              <a:ext uri="{FF2B5EF4-FFF2-40B4-BE49-F238E27FC236}">
                <a16:creationId xmlns:a16="http://schemas.microsoft.com/office/drawing/2014/main" id="{EFB095B6-077C-D078-71C6-01C2D08DC659}"/>
              </a:ext>
            </a:extLst>
          </p:cNvPr>
          <p:cNvCxnSpPr>
            <a:cxnSpLocks/>
            <a:stCxn id="19" idx="3"/>
          </p:cNvCxnSpPr>
          <p:nvPr/>
        </p:nvCxnSpPr>
        <p:spPr>
          <a:xfrm flipV="1">
            <a:off x="10865753" y="4905474"/>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CC6D46FE-9DFF-9533-B64C-F686996BFC1A}"/>
              </a:ext>
            </a:extLst>
          </p:cNvPr>
          <p:cNvSpPr/>
          <p:nvPr/>
        </p:nvSpPr>
        <p:spPr>
          <a:xfrm>
            <a:off x="8521532" y="5333153"/>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7793750" y="5145665"/>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6205021" y="5540109"/>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4456357" y="4076944"/>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3339363" y="4307782"/>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4115973" y="4489989"/>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5618937" y="3971321"/>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5618937" y="4353308"/>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5618937" y="4489989"/>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5618937" y="4489989"/>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225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728663" y="1422400"/>
            <a:ext cx="5367337" cy="2387600"/>
          </a:xfrm>
        </p:spPr>
        <p:txBody>
          <a:bodyPr vert="horz" lIns="91440" tIns="45720" rIns="91440" bIns="45720" rtlCol="0" anchor="b">
            <a:normAutofit/>
          </a:bodyPr>
          <a:lstStyle/>
          <a:p>
            <a:r>
              <a:rPr lang="en-US" sz="3100" kern="1200">
                <a:solidFill>
                  <a:schemeClr val="bg1"/>
                </a:solidFill>
                <a:latin typeface="+mj-lt"/>
                <a:ea typeface="+mj-ea"/>
                <a:cs typeface="+mj-cs"/>
              </a:rPr>
              <a:t>Let's go visit Guido van Rossum and ask about the relationship between Python 0.0.1 and Chapter 6 of Kernighan and Ritchie…</a:t>
            </a:r>
          </a:p>
        </p:txBody>
      </p:sp>
      <p:sp>
        <p:nvSpPr>
          <p:cNvPr id="14" name="Rectangle 13">
            <a:extLst>
              <a:ext uri="{FF2B5EF4-FFF2-40B4-BE49-F238E27FC236}">
                <a16:creationId xmlns:a16="http://schemas.microsoft.com/office/drawing/2014/main" id="{1A89CBBC-7743-43D9-A324-25CB472E9B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34112" y="638849"/>
            <a:ext cx="5505449" cy="547564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6583776" y="1553937"/>
            <a:ext cx="4806120" cy="3645468"/>
          </a:xfrm>
          <a:prstGeom prst="rect">
            <a:avLst/>
          </a:prstGeom>
        </p:spPr>
      </p:pic>
    </p:spTree>
    <p:extLst>
      <p:ext uri="{BB962C8B-B14F-4D97-AF65-F5344CB8AC3E}">
        <p14:creationId xmlns:p14="http://schemas.microsoft.com/office/powerpoint/2010/main" val="2457410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3B13F1-1376-E04D-3065-DF322CAEBCC1}"/>
              </a:ext>
            </a:extLst>
          </p:cNvPr>
          <p:cNvSpPr>
            <a:spLocks noGrp="1"/>
          </p:cNvSpPr>
          <p:nvPr>
            <p:ph type="title"/>
          </p:nvPr>
        </p:nvSpPr>
        <p:spPr/>
        <p:txBody>
          <a:bodyPr/>
          <a:lstStyle/>
          <a:p>
            <a:r>
              <a:rPr lang="en-US" dirty="0"/>
              <a:t>Surprise!</a:t>
            </a:r>
          </a:p>
        </p:txBody>
      </p:sp>
      <p:sp>
        <p:nvSpPr>
          <p:cNvPr id="5" name="Content Placeholder 4">
            <a:extLst>
              <a:ext uri="{FF2B5EF4-FFF2-40B4-BE49-F238E27FC236}">
                <a16:creationId xmlns:a16="http://schemas.microsoft.com/office/drawing/2014/main" id="{73EEE024-152F-C78F-F72F-6E0F872D23A9}"/>
              </a:ext>
            </a:extLst>
          </p:cNvPr>
          <p:cNvSpPr>
            <a:spLocks noGrp="1"/>
          </p:cNvSpPr>
          <p:nvPr>
            <p:ph idx="1"/>
          </p:nvPr>
        </p:nvSpPr>
        <p:spPr/>
        <p:txBody>
          <a:bodyPr/>
          <a:lstStyle/>
          <a:p>
            <a:r>
              <a:rPr lang="en-US" dirty="0"/>
              <a:t>The Python 1.0 list() and </a:t>
            </a:r>
            <a:r>
              <a:rPr lang="en-US" dirty="0" err="1"/>
              <a:t>dict</a:t>
            </a:r>
            <a:r>
              <a:rPr lang="en-US" dirty="0"/>
              <a:t>() objects </a:t>
            </a:r>
          </a:p>
          <a:p>
            <a:pPr lvl="1"/>
            <a:r>
              <a:rPr lang="en-US" dirty="0"/>
              <a:t>Extendable arrays of pointers – not linked lists</a:t>
            </a:r>
          </a:p>
          <a:p>
            <a:r>
              <a:rPr lang="en-US" dirty="0"/>
              <a:t>Inspiration was not K&amp;R Chapter 6</a:t>
            </a:r>
          </a:p>
          <a:p>
            <a:r>
              <a:rPr lang="en-US" dirty="0"/>
              <a:t>Inspiration for Python 1.0 </a:t>
            </a:r>
            <a:r>
              <a:rPr lang="en-US" dirty="0" err="1"/>
              <a:t>dict</a:t>
            </a:r>
            <a:r>
              <a:rPr lang="en-US" dirty="0"/>
              <a:t>() object</a:t>
            </a:r>
          </a:p>
          <a:p>
            <a:pPr lvl="1"/>
            <a:r>
              <a:rPr lang="en-US" dirty="0"/>
              <a:t>"Collision Resolution by Open Addressing", Donald </a:t>
            </a:r>
            <a:r>
              <a:rPr lang="en-US" dirty="0" err="1"/>
              <a:t>Kunth</a:t>
            </a:r>
            <a:r>
              <a:rPr lang="en-US" dirty="0"/>
              <a:t>, "Sorting and Searching", pp 518-519, 1973</a:t>
            </a:r>
          </a:p>
          <a:p>
            <a:r>
              <a:rPr lang="en-US" dirty="0"/>
              <a:t>There were no linked lists in the core Python data structures</a:t>
            </a:r>
          </a:p>
          <a:p>
            <a:pPr lvl="1"/>
            <a:r>
              <a:rPr lang="en-US" dirty="0"/>
              <a:t>Arrays turn out to have an advantage with cached memory architectures</a:t>
            </a:r>
          </a:p>
        </p:txBody>
      </p:sp>
    </p:spTree>
    <p:extLst>
      <p:ext uri="{BB962C8B-B14F-4D97-AF65-F5344CB8AC3E}">
        <p14:creationId xmlns:p14="http://schemas.microsoft.com/office/powerpoint/2010/main" val="2054557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List</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Arrays of Pointers</a:t>
            </a:r>
          </a:p>
        </p:txBody>
      </p:sp>
    </p:spTree>
    <p:extLst>
      <p:ext uri="{BB962C8B-B14F-4D97-AF65-F5344CB8AC3E}">
        <p14:creationId xmlns:p14="http://schemas.microsoft.com/office/powerpoint/2010/main" val="3129651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2ED270-28E2-4CC6-E505-CCED8A6D2A0B}"/>
              </a:ext>
            </a:extLst>
          </p:cNvPr>
          <p:cNvSpPr txBox="1"/>
          <p:nvPr/>
        </p:nvSpPr>
        <p:spPr>
          <a:xfrm>
            <a:off x="494619" y="820092"/>
            <a:ext cx="7479928" cy="3539430"/>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p1list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char **items;</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p1list * p1list_new() {</a:t>
            </a:r>
          </a:p>
          <a:p>
            <a:r>
              <a:rPr lang="en-US" sz="1600" b="1" dirty="0">
                <a:latin typeface="Courier New" panose="02070309020205020404" pitchFamily="49" charset="0"/>
                <a:cs typeface="Courier New" panose="02070309020205020404" pitchFamily="49" charset="0"/>
              </a:rPr>
              <a:t>    struct p1list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B6D6D146-09DB-DB17-7A5E-7C4DE6DDFB90}"/>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 name="TextBox 3">
            <a:extLst>
              <a:ext uri="{FF2B5EF4-FFF2-40B4-BE49-F238E27FC236}">
                <a16:creationId xmlns:a16="http://schemas.microsoft.com/office/drawing/2014/main" id="{F9A92B51-059B-C211-ED75-3028AAFA17EA}"/>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5" name="Rectangle 4">
            <a:extLst>
              <a:ext uri="{FF2B5EF4-FFF2-40B4-BE49-F238E27FC236}">
                <a16:creationId xmlns:a16="http://schemas.microsoft.com/office/drawing/2014/main" id="{E6388D8F-CB23-4410-AA0A-9C4FF992D99D}"/>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0 </a:t>
            </a:r>
          </a:p>
        </p:txBody>
      </p:sp>
      <p:sp>
        <p:nvSpPr>
          <p:cNvPr id="6" name="Rectangle 5">
            <a:extLst>
              <a:ext uri="{FF2B5EF4-FFF2-40B4-BE49-F238E27FC236}">
                <a16:creationId xmlns:a16="http://schemas.microsoft.com/office/drawing/2014/main" id="{95F34378-DCAC-BB3D-74B1-FA3E2257FF7A}"/>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D9A630EB-606D-A125-26C0-2C673877C3E2}"/>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0" name="Straight Arrow Connector 9">
            <a:extLst>
              <a:ext uri="{FF2B5EF4-FFF2-40B4-BE49-F238E27FC236}">
                <a16:creationId xmlns:a16="http://schemas.microsoft.com/office/drawing/2014/main" id="{F25100F8-AF55-3FEA-B89A-0CA414ADCBDB}"/>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7C13BE-4963-8E80-0722-22D75943A70D}"/>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2" name="TextBox 11">
            <a:extLst>
              <a:ext uri="{FF2B5EF4-FFF2-40B4-BE49-F238E27FC236}">
                <a16:creationId xmlns:a16="http://schemas.microsoft.com/office/drawing/2014/main" id="{5A0F7E9C-AEC4-A798-1C98-E182D26561FC}"/>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Tree>
    <p:extLst>
      <p:ext uri="{BB962C8B-B14F-4D97-AF65-F5344CB8AC3E}">
        <p14:creationId xmlns:p14="http://schemas.microsoft.com/office/powerpoint/2010/main" val="12120712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1427F6C5-BB38-6FF2-92BC-1D6C265E5142}"/>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47" name="Rectangle 46">
            <a:extLst>
              <a:ext uri="{FF2B5EF4-FFF2-40B4-BE49-F238E27FC236}">
                <a16:creationId xmlns:a16="http://schemas.microsoft.com/office/drawing/2014/main" id="{E56B7571-2534-F57A-08E6-F7A118370289}"/>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8" name="TextBox 47">
            <a:extLst>
              <a:ext uri="{FF2B5EF4-FFF2-40B4-BE49-F238E27FC236}">
                <a16:creationId xmlns:a16="http://schemas.microsoft.com/office/drawing/2014/main" id="{A3C48E90-D6B7-9B6A-268C-09022DB4F131}"/>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49" name="Rectangle 48">
            <a:extLst>
              <a:ext uri="{FF2B5EF4-FFF2-40B4-BE49-F238E27FC236}">
                <a16:creationId xmlns:a16="http://schemas.microsoft.com/office/drawing/2014/main" id="{E88AAAB5-9973-33FD-7641-8FEFEE63EF97}"/>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50" name="Rectangle 49">
            <a:extLst>
              <a:ext uri="{FF2B5EF4-FFF2-40B4-BE49-F238E27FC236}">
                <a16:creationId xmlns:a16="http://schemas.microsoft.com/office/drawing/2014/main" id="{E71BAE74-7CC7-FFB5-D877-FA52EA48AA5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51" name="Rectangle 50">
            <a:extLst>
              <a:ext uri="{FF2B5EF4-FFF2-40B4-BE49-F238E27FC236}">
                <a16:creationId xmlns:a16="http://schemas.microsoft.com/office/drawing/2014/main" id="{3CE786C0-7B76-B11E-157B-8E4092122A64}"/>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52" name="Straight Arrow Connector 51">
            <a:extLst>
              <a:ext uri="{FF2B5EF4-FFF2-40B4-BE49-F238E27FC236}">
                <a16:creationId xmlns:a16="http://schemas.microsoft.com/office/drawing/2014/main" id="{5FBE0BAF-04FF-5C90-7700-0880EDE31731}"/>
              </a:ext>
            </a:extLst>
          </p:cNvPr>
          <p:cNvCxnSpPr>
            <a:cxnSpLocks/>
            <a:endCxn id="48"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5142DDEC-DC4A-BEB1-CEDD-B16BCDCEFC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54" name="TextBox 53">
            <a:extLst>
              <a:ext uri="{FF2B5EF4-FFF2-40B4-BE49-F238E27FC236}">
                <a16:creationId xmlns:a16="http://schemas.microsoft.com/office/drawing/2014/main" id="{A09C996E-3BAF-E5F4-69E8-EBC28315347A}"/>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55" name="Rectangle 54">
            <a:extLst>
              <a:ext uri="{FF2B5EF4-FFF2-40B4-BE49-F238E27FC236}">
                <a16:creationId xmlns:a16="http://schemas.microsoft.com/office/drawing/2014/main" id="{E4B32964-39DE-AB37-93C3-DD92D221BE64}"/>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56" name="Straight Arrow Connector 55">
            <a:extLst>
              <a:ext uri="{FF2B5EF4-FFF2-40B4-BE49-F238E27FC236}">
                <a16:creationId xmlns:a16="http://schemas.microsoft.com/office/drawing/2014/main" id="{C785E83B-340C-2AED-5FC7-F5AD9BBFC248}"/>
              </a:ext>
            </a:extLst>
          </p:cNvPr>
          <p:cNvCxnSpPr>
            <a:cxnSpLocks/>
            <a:endCxn id="55"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0599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tanding on stage with a large projector screen&#10;&#10;Description automatically generated">
            <a:extLst>
              <a:ext uri="{FF2B5EF4-FFF2-40B4-BE49-F238E27FC236}">
                <a16:creationId xmlns:a16="http://schemas.microsoft.com/office/drawing/2014/main" id="{B1426A0E-56DF-1E07-F188-F9C876339132}"/>
              </a:ext>
            </a:extLst>
          </p:cNvPr>
          <p:cNvPicPr>
            <a:picLocks noChangeAspect="1"/>
          </p:cNvPicPr>
          <p:nvPr/>
        </p:nvPicPr>
        <p:blipFill rotWithShape="1">
          <a:blip r:embed="rId2"/>
          <a:srcRect l="3711" t="9091" r="31652"/>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29E5DB4-8EF0-2AD1-3FCA-041F30C66ED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400">
                <a:solidFill>
                  <a:schemeClr val="bg1"/>
                </a:solidFill>
              </a:rPr>
              <a:t>"When you think you're are finished with a journey, is often when you know where the journey actually begins. </a:t>
            </a:r>
          </a:p>
        </p:txBody>
      </p:sp>
      <p:sp>
        <p:nvSpPr>
          <p:cNvPr id="5" name="Text Placeholder 4">
            <a:extLst>
              <a:ext uri="{FF2B5EF4-FFF2-40B4-BE49-F238E27FC236}">
                <a16:creationId xmlns:a16="http://schemas.microsoft.com/office/drawing/2014/main" id="{FA886422-2274-40E9-A3C4-A6CAB524C439}"/>
              </a:ext>
            </a:extLst>
          </p:cNvPr>
          <p:cNvSpPr>
            <a:spLocks noGrp="1"/>
          </p:cNvSpPr>
          <p:nvPr>
            <p:ph type="body" idx="1"/>
          </p:nvPr>
        </p:nvSpPr>
        <p:spPr>
          <a:xfrm>
            <a:off x="477980" y="4872922"/>
            <a:ext cx="4023359" cy="1208141"/>
          </a:xfrm>
        </p:spPr>
        <p:txBody>
          <a:bodyPr vert="horz" lIns="91440" tIns="45720" rIns="91440" bIns="45720" rtlCol="0">
            <a:normAutofit/>
          </a:bodyPr>
          <a:lstStyle/>
          <a:p>
            <a:r>
              <a:rPr lang="en-US" sz="2000">
                <a:solidFill>
                  <a:schemeClr val="bg1"/>
                </a:solidFill>
              </a:rPr>
              <a:t>- Dr Chuck.</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3416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97C114-5FFE-E08B-9F7C-1EBAD0217E46}"/>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8B12ABD6-1B0A-9665-F07B-F7CA70BB114B}"/>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 name="TextBox 3">
            <a:extLst>
              <a:ext uri="{FF2B5EF4-FFF2-40B4-BE49-F238E27FC236}">
                <a16:creationId xmlns:a16="http://schemas.microsoft.com/office/drawing/2014/main" id="{C1481486-E3EB-6194-4565-170341536A57}"/>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5" name="Rectangle 4">
            <a:extLst>
              <a:ext uri="{FF2B5EF4-FFF2-40B4-BE49-F238E27FC236}">
                <a16:creationId xmlns:a16="http://schemas.microsoft.com/office/drawing/2014/main" id="{2C8824D8-2353-BE30-CB98-D7DC25275B7B}"/>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6" name="Rectangle 5">
            <a:extLst>
              <a:ext uri="{FF2B5EF4-FFF2-40B4-BE49-F238E27FC236}">
                <a16:creationId xmlns:a16="http://schemas.microsoft.com/office/drawing/2014/main" id="{231349CC-D32D-D1F6-60DC-BC00428C0DD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B56880AD-AFB3-38EE-37C0-3875446E5D95}"/>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0" name="Straight Arrow Connector 9">
            <a:extLst>
              <a:ext uri="{FF2B5EF4-FFF2-40B4-BE49-F238E27FC236}">
                <a16:creationId xmlns:a16="http://schemas.microsoft.com/office/drawing/2014/main" id="{D795147A-9705-8A53-9C69-CC92D1309666}"/>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9EB9002-B5E2-BF2C-CCA9-9A50FC343E82}"/>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12" name="TextBox 11">
            <a:extLst>
              <a:ext uri="{FF2B5EF4-FFF2-40B4-BE49-F238E27FC236}">
                <a16:creationId xmlns:a16="http://schemas.microsoft.com/office/drawing/2014/main" id="{23EB83A0-FF3D-3388-1353-BF803CC75EBC}"/>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13" name="Rectangle 12">
            <a:extLst>
              <a:ext uri="{FF2B5EF4-FFF2-40B4-BE49-F238E27FC236}">
                <a16:creationId xmlns:a16="http://schemas.microsoft.com/office/drawing/2014/main" id="{750F5A2F-AAA7-ECCC-AA63-D698A4ED89F5}"/>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14" name="Straight Arrow Connector 13">
            <a:extLst>
              <a:ext uri="{FF2B5EF4-FFF2-40B4-BE49-F238E27FC236}">
                <a16:creationId xmlns:a16="http://schemas.microsoft.com/office/drawing/2014/main" id="{301D8C12-3ED9-12E6-0008-A30190E67DEB}"/>
              </a:ext>
            </a:extLst>
          </p:cNvPr>
          <p:cNvCxnSpPr>
            <a:cxnSpLocks/>
            <a:endCxn id="13"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AD52637-1137-8125-8CFC-B0DAC5E82B69}"/>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16" name="Straight Arrow Connector 15">
            <a:extLst>
              <a:ext uri="{FF2B5EF4-FFF2-40B4-BE49-F238E27FC236}">
                <a16:creationId xmlns:a16="http://schemas.microsoft.com/office/drawing/2014/main" id="{29702BE9-95E1-851D-8499-9B94A5E6B973}"/>
              </a:ext>
            </a:extLst>
          </p:cNvPr>
          <p:cNvCxnSpPr>
            <a:cxnSpLocks/>
            <a:endCxn id="15"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40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654917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6D1398E-5251-24D2-4387-F73F94D33E7C}"/>
              </a:ext>
            </a:extLst>
          </p:cNvPr>
          <p:cNvSpPr/>
          <p:nvPr/>
        </p:nvSpPr>
        <p:spPr>
          <a:xfrm>
            <a:off x="2753106" y="4824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4" name="Rectangle 3">
            <a:extLst>
              <a:ext uri="{FF2B5EF4-FFF2-40B4-BE49-F238E27FC236}">
                <a16:creationId xmlns:a16="http://schemas.microsoft.com/office/drawing/2014/main" id="{211B195A-263D-64AF-EB0E-AF157080B249}"/>
              </a:ext>
            </a:extLst>
          </p:cNvPr>
          <p:cNvSpPr/>
          <p:nvPr/>
        </p:nvSpPr>
        <p:spPr>
          <a:xfrm>
            <a:off x="2753106" y="874338"/>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5" name="Rectangle 4">
            <a:extLst>
              <a:ext uri="{FF2B5EF4-FFF2-40B4-BE49-F238E27FC236}">
                <a16:creationId xmlns:a16="http://schemas.microsoft.com/office/drawing/2014/main" id="{908F76ED-11DC-9989-735B-E93E694CE090}"/>
              </a:ext>
            </a:extLst>
          </p:cNvPr>
          <p:cNvSpPr/>
          <p:nvPr/>
        </p:nvSpPr>
        <p:spPr>
          <a:xfrm>
            <a:off x="2753106" y="18116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761546D-96BA-27C3-2436-AA9ECD3E89E6}"/>
              </a:ext>
            </a:extLst>
          </p:cNvPr>
          <p:cNvSpPr/>
          <p:nvPr/>
        </p:nvSpPr>
        <p:spPr>
          <a:xfrm>
            <a:off x="2753106" y="2203493"/>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212F9C91-5D18-E7BE-7547-F4E3A48DBD19}"/>
              </a:ext>
            </a:extLst>
          </p:cNvPr>
          <p:cNvSpPr/>
          <p:nvPr/>
        </p:nvSpPr>
        <p:spPr>
          <a:xfrm>
            <a:off x="2753106" y="31218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0F4252F6-045E-956B-E130-2DCF5E05B7DB}"/>
              </a:ext>
            </a:extLst>
          </p:cNvPr>
          <p:cNvSpPr/>
          <p:nvPr/>
        </p:nvSpPr>
        <p:spPr>
          <a:xfrm>
            <a:off x="2753106" y="35137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163CB0DE-6B66-339E-5BB9-8C8CA41ED146}"/>
              </a:ext>
            </a:extLst>
          </p:cNvPr>
          <p:cNvSpPr/>
          <p:nvPr/>
        </p:nvSpPr>
        <p:spPr>
          <a:xfrm>
            <a:off x="4958022" y="183726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B69DD6DE-200C-4F71-ABC3-A98503808FC0}"/>
              </a:ext>
            </a:extLst>
          </p:cNvPr>
          <p:cNvSpPr/>
          <p:nvPr/>
        </p:nvSpPr>
        <p:spPr>
          <a:xfrm>
            <a:off x="4958022" y="507204"/>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835B7E19-21F6-CB2E-E263-CED5D728B543}"/>
              </a:ext>
            </a:extLst>
          </p:cNvPr>
          <p:cNvSpPr/>
          <p:nvPr/>
        </p:nvSpPr>
        <p:spPr>
          <a:xfrm>
            <a:off x="4958022" y="313790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1B191BBE-4189-6116-BE5A-A464836CF09C}"/>
              </a:ext>
            </a:extLst>
          </p:cNvPr>
          <p:cNvSpPr/>
          <p:nvPr/>
        </p:nvSpPr>
        <p:spPr>
          <a:xfrm>
            <a:off x="405786" y="28285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B4EE7FF6-B81A-B38A-AAA5-C8F67DCFBA28}"/>
              </a:ext>
            </a:extLst>
          </p:cNvPr>
          <p:cNvSpPr/>
          <p:nvPr/>
        </p:nvSpPr>
        <p:spPr>
          <a:xfrm>
            <a:off x="405786" y="361236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E43FBD1B-3D4F-0AB4-638C-20BF4766A347}"/>
              </a:ext>
            </a:extLst>
          </p:cNvPr>
          <p:cNvSpPr/>
          <p:nvPr/>
        </p:nvSpPr>
        <p:spPr>
          <a:xfrm>
            <a:off x="405786" y="32204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49A19D06-EEC8-721E-AE02-A778C4C2CEC2}"/>
              </a:ext>
            </a:extLst>
          </p:cNvPr>
          <p:cNvCxnSpPr>
            <a:cxnSpLocks/>
            <a:endCxn id="3" idx="1"/>
          </p:cNvCxnSpPr>
          <p:nvPr/>
        </p:nvCxnSpPr>
        <p:spPr>
          <a:xfrm rot="5400000" flipH="1" flipV="1">
            <a:off x="1085068" y="1390869"/>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7FD7442B-1056-08A5-136C-3C8BD14A7E95}"/>
              </a:ext>
            </a:extLst>
          </p:cNvPr>
          <p:cNvCxnSpPr>
            <a:cxnSpLocks/>
            <a:endCxn id="5" idx="0"/>
          </p:cNvCxnSpPr>
          <p:nvPr/>
        </p:nvCxnSpPr>
        <p:spPr>
          <a:xfrm rot="5400000">
            <a:off x="3250607" y="1252686"/>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D6B8CFCD-89E1-3D15-7DBA-8DED15A453B5}"/>
              </a:ext>
            </a:extLst>
          </p:cNvPr>
          <p:cNvCxnSpPr>
            <a:cxnSpLocks/>
            <a:endCxn id="9" idx="0"/>
          </p:cNvCxnSpPr>
          <p:nvPr/>
        </p:nvCxnSpPr>
        <p:spPr>
          <a:xfrm rot="5400000">
            <a:off x="3267516" y="2579854"/>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2A12BB05-961A-263F-FD36-0C4401BC63D0}"/>
              </a:ext>
            </a:extLst>
          </p:cNvPr>
          <p:cNvCxnSpPr>
            <a:cxnSpLocks/>
            <a:endCxn id="12" idx="1"/>
          </p:cNvCxnSpPr>
          <p:nvPr/>
        </p:nvCxnSpPr>
        <p:spPr>
          <a:xfrm>
            <a:off x="3896877" y="671251"/>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2457630B-2E02-D1BE-2024-52C567588433}"/>
              </a:ext>
            </a:extLst>
          </p:cNvPr>
          <p:cNvCxnSpPr>
            <a:cxnSpLocks/>
            <a:endCxn id="11" idx="1"/>
          </p:cNvCxnSpPr>
          <p:nvPr/>
        </p:nvCxnSpPr>
        <p:spPr>
          <a:xfrm>
            <a:off x="3877194" y="2007056"/>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3820E75-5210-B2B3-14C3-5CB37D511983}"/>
              </a:ext>
            </a:extLst>
          </p:cNvPr>
          <p:cNvCxnSpPr>
            <a:cxnSpLocks/>
            <a:endCxn id="13" idx="1"/>
          </p:cNvCxnSpPr>
          <p:nvPr/>
        </p:nvCxnSpPr>
        <p:spPr>
          <a:xfrm>
            <a:off x="3896877" y="3313454"/>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urved Connector 22">
            <a:extLst>
              <a:ext uri="{FF2B5EF4-FFF2-40B4-BE49-F238E27FC236}">
                <a16:creationId xmlns:a16="http://schemas.microsoft.com/office/drawing/2014/main" id="{C912F02B-42A2-919C-9EDF-084116D1F1BE}"/>
              </a:ext>
            </a:extLst>
          </p:cNvPr>
          <p:cNvCxnSpPr>
            <a:cxnSpLocks/>
            <a:endCxn id="9" idx="1"/>
          </p:cNvCxnSpPr>
          <p:nvPr/>
        </p:nvCxnSpPr>
        <p:spPr>
          <a:xfrm flipV="1">
            <a:off x="1797542" y="3317809"/>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1977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("Hello world") */</a:t>
            </a:r>
          </a:p>
          <a:p>
            <a:r>
              <a:rPr lang="en-US" sz="1500" b="1" dirty="0">
                <a:latin typeface="Courier New" panose="02070309020205020404" pitchFamily="49" charset="0"/>
                <a:cs typeface="Courier New" panose="02070309020205020404" pitchFamily="49" charset="0"/>
              </a:rPr>
              <a:t>void p1list_append(struct p1list* self, char *str)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 Extend if necessary</a:t>
            </a:r>
          </a:p>
          <a:p>
            <a:r>
              <a:rPr lang="en-US" sz="1500" b="1" dirty="0">
                <a:latin typeface="Courier New" panose="02070309020205020404" pitchFamily="49" charset="0"/>
                <a:cs typeface="Courier New" panose="02070309020205020404" pitchFamily="49" charset="0"/>
              </a:rPr>
              <a:t>    if ( self-&gt;length &gt;=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printf</a:t>
            </a:r>
            <a:r>
              <a:rPr lang="en-US" sz="1500" b="1" dirty="0">
                <a:latin typeface="Courier New" panose="02070309020205020404" pitchFamily="49" charset="0"/>
                <a:cs typeface="Courier New" panose="02070309020205020404" pitchFamily="49" charset="0"/>
              </a:rPr>
              <a:t>("Extending from %d to %d\n",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self-&gt;items = (char **) </a:t>
            </a:r>
            <a:r>
              <a:rPr lang="en-US" sz="1500" b="1" dirty="0" err="1">
                <a:latin typeface="Courier New" panose="02070309020205020404" pitchFamily="49" charset="0"/>
                <a:cs typeface="Courier New" panose="02070309020205020404" pitchFamily="49" charset="0"/>
              </a:rPr>
              <a:t>realloc</a:t>
            </a:r>
            <a:r>
              <a:rPr lang="en-US" sz="1500" b="1" dirty="0">
                <a:latin typeface="Courier New" panose="02070309020205020404" pitchFamily="49" charset="0"/>
                <a:cs typeface="Courier New" panose="02070309020205020404" pitchFamily="49" charset="0"/>
              </a:rPr>
              <a:t>(self-&gt;items,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(char *)));</a:t>
            </a:r>
          </a:p>
          <a:p>
            <a:r>
              <a:rPr lang="en-US" sz="1500" b="1" dirty="0">
                <a:latin typeface="Courier New" panose="02070309020205020404" pitchFamily="49" charset="0"/>
                <a:cs typeface="Courier New" panose="02070309020205020404" pitchFamily="49" charset="0"/>
              </a:rPr>
              <a:t>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char *saved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(saved, str);</a:t>
            </a:r>
          </a:p>
          <a:p>
            <a:r>
              <a:rPr lang="en-US" sz="1500" b="1" dirty="0">
                <a:latin typeface="Courier New" panose="02070309020205020404" pitchFamily="49" charset="0"/>
                <a:cs typeface="Courier New" panose="02070309020205020404" pitchFamily="49" charset="0"/>
              </a:rPr>
              <a:t>    self-&gt;items[self-&gt;length] = saved;</a:t>
            </a:r>
          </a:p>
          <a:p>
            <a:r>
              <a:rPr lang="en-US" sz="1500" b="1" dirty="0">
                <a:latin typeface="Courier New" panose="02070309020205020404" pitchFamily="49" charset="0"/>
                <a:cs typeface="Courier New" panose="02070309020205020404" pitchFamily="49" charset="0"/>
              </a:rPr>
              <a:t>    self-&gt;length++;</a:t>
            </a:r>
          </a:p>
          <a:p>
            <a:r>
              <a:rPr lang="en-US" sz="1500" b="1" dirty="0">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025EECAE-CD96-301D-0859-4407DFF5B63C}"/>
              </a:ext>
            </a:extLst>
          </p:cNvPr>
          <p:cNvSpPr txBox="1"/>
          <p:nvPr/>
        </p:nvSpPr>
        <p:spPr>
          <a:xfrm>
            <a:off x="5691197" y="3075865"/>
            <a:ext cx="6305550"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("Fun") */</a:t>
            </a:r>
          </a:p>
          <a:p>
            <a:r>
              <a:rPr lang="en-US" sz="1500" b="1" dirty="0">
                <a:latin typeface="Courier New" panose="02070309020205020404" pitchFamily="49" charset="0"/>
                <a:cs typeface="Courier New" panose="02070309020205020404" pitchFamily="49" charset="0"/>
              </a:rPr>
              <a:t>void </a:t>
            </a:r>
            <a:r>
              <a:rPr lang="en-US" sz="1500" b="1" dirty="0" err="1">
                <a:latin typeface="Courier New" panose="02070309020205020404" pitchFamily="49" charset="0"/>
                <a:cs typeface="Courier New" panose="02070309020205020404" pitchFamily="49" charset="0"/>
              </a:rPr>
              <a:t>pylist_append</a:t>
            </a:r>
            <a:r>
              <a:rPr lang="en-US" sz="1500" b="1" dirty="0">
                <a:latin typeface="Courier New" panose="02070309020205020404" pitchFamily="49" charset="0"/>
                <a:cs typeface="Courier New" panose="02070309020205020404" pitchFamily="49" charset="0"/>
              </a:rPr>
              <a:t>(struct </a:t>
            </a:r>
            <a:r>
              <a:rPr lang="en-US" sz="1500" b="1" dirty="0" err="1">
                <a:latin typeface="Courier New" panose="02070309020205020404" pitchFamily="49" charset="0"/>
                <a:cs typeface="Courier New" panose="02070309020205020404" pitchFamily="49" charset="0"/>
              </a:rPr>
              <a:t>pylist</a:t>
            </a:r>
            <a:r>
              <a:rPr lang="en-US" sz="1500" b="1" dirty="0">
                <a:latin typeface="Courier New" panose="02070309020205020404" pitchFamily="49" charset="0"/>
                <a:cs typeface="Courier New" panose="02070309020205020404" pitchFamily="49" charset="0"/>
              </a:rPr>
              <a:t>* self, char *str) {</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struct </a:t>
            </a:r>
            <a:r>
              <a:rPr lang="en-US" sz="1500" b="1" dirty="0" err="1">
                <a:latin typeface="Courier New" panose="02070309020205020404" pitchFamily="49" charset="0"/>
                <a:cs typeface="Courier New" panose="02070309020205020404" pitchFamily="49" charset="0"/>
              </a:rPr>
              <a:t>lnode</a:t>
            </a:r>
            <a:r>
              <a:rPr lang="en-US" sz="1500" b="1" dirty="0">
                <a:latin typeface="Courier New" panose="02070309020205020404" pitchFamily="49" charset="0"/>
                <a:cs typeface="Courier New" panose="02070309020205020404" pitchFamily="49" charset="0"/>
              </a:rPr>
              <a:t> *new = malloc(</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(*new));</a:t>
            </a:r>
          </a:p>
          <a:p>
            <a:r>
              <a:rPr lang="en-US" sz="1500" b="1" dirty="0">
                <a:latin typeface="Courier New" panose="02070309020205020404" pitchFamily="49" charset="0"/>
                <a:cs typeface="Courier New" panose="02070309020205020404" pitchFamily="49" charset="0"/>
              </a:rPr>
              <a:t>    new-&gt;next = NULL;</a:t>
            </a:r>
          </a:p>
          <a:p>
            <a:r>
              <a:rPr lang="en-US" sz="1500" b="1" dirty="0">
                <a:latin typeface="Courier New" panose="02070309020205020404" pitchFamily="49" charset="0"/>
                <a:cs typeface="Courier New" panose="02070309020205020404" pitchFamily="49" charset="0"/>
              </a:rPr>
              <a:t>    if ( self-&gt;head == NULL ) self-&gt;head = new;</a:t>
            </a:r>
          </a:p>
          <a:p>
            <a:r>
              <a:rPr lang="en-US" sz="1500" b="1" dirty="0">
                <a:latin typeface="Courier New" panose="02070309020205020404" pitchFamily="49" charset="0"/>
                <a:cs typeface="Courier New" panose="02070309020205020404" pitchFamily="49" charset="0"/>
              </a:rPr>
              <a:t>    if ( self-&gt;tail != NULL ) self-&gt;tail-&gt;next = new;</a:t>
            </a:r>
          </a:p>
          <a:p>
            <a:r>
              <a:rPr lang="en-US" sz="1500" b="1" dirty="0">
                <a:latin typeface="Courier New" panose="02070309020205020404" pitchFamily="49" charset="0"/>
                <a:cs typeface="Courier New" panose="02070309020205020404" pitchFamily="49" charset="0"/>
              </a:rPr>
              <a:t>    self-&gt;tail = new;</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char *text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(text, str);</a:t>
            </a:r>
          </a:p>
          <a:p>
            <a:r>
              <a:rPr lang="en-US" sz="1500" b="1" dirty="0">
                <a:latin typeface="Courier New" panose="02070309020205020404" pitchFamily="49" charset="0"/>
                <a:cs typeface="Courier New" panose="02070309020205020404" pitchFamily="49" charset="0"/>
              </a:rPr>
              <a:t>    new-&gt;text = text;</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self-&gt;count++;</a:t>
            </a:r>
          </a:p>
          <a:p>
            <a:r>
              <a:rPr lang="en-US" sz="15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6807576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Array of Pointers with Open Addressing collision resolution</a:t>
            </a:r>
          </a:p>
        </p:txBody>
      </p:sp>
    </p:spTree>
    <p:extLst>
      <p:ext uri="{BB962C8B-B14F-4D97-AF65-F5344CB8AC3E}">
        <p14:creationId xmlns:p14="http://schemas.microsoft.com/office/powerpoint/2010/main" val="32331675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0D6E14C-D94F-46A2-3861-E1BC4FE4D78B}"/>
              </a:ext>
            </a:extLst>
          </p:cNvPr>
          <p:cNvGrpSpPr/>
          <p:nvPr/>
        </p:nvGrpSpPr>
        <p:grpSpPr>
          <a:xfrm>
            <a:off x="1067444" y="637434"/>
            <a:ext cx="10057112" cy="5271875"/>
            <a:chOff x="2622031" y="1048915"/>
            <a:chExt cx="6925077" cy="3630082"/>
          </a:xfrm>
        </p:grpSpPr>
        <p:pic>
          <p:nvPicPr>
            <p:cNvPr id="6" name="Picture 5" descr="A screenshot of a paper&#10;&#10;Description automatically generated">
              <a:extLst>
                <a:ext uri="{FF2B5EF4-FFF2-40B4-BE49-F238E27FC236}">
                  <a16:creationId xmlns:a16="http://schemas.microsoft.com/office/drawing/2014/main" id="{2230D390-7805-26A8-24DE-0C911FACAEF2}"/>
                </a:ext>
              </a:extLst>
            </p:cNvPr>
            <p:cNvPicPr>
              <a:picLocks noChangeAspect="1"/>
            </p:cNvPicPr>
            <p:nvPr/>
          </p:nvPicPr>
          <p:blipFill rotWithShape="1">
            <a:blip r:embed="rId2"/>
            <a:srcRect l="8608" t="69449" r="2883"/>
            <a:stretch/>
          </p:blipFill>
          <p:spPr>
            <a:xfrm>
              <a:off x="2667751" y="2829666"/>
              <a:ext cx="6879357" cy="1849331"/>
            </a:xfrm>
            <a:prstGeom prst="rect">
              <a:avLst/>
            </a:prstGeom>
          </p:spPr>
        </p:pic>
        <p:pic>
          <p:nvPicPr>
            <p:cNvPr id="5" name="Picture 4" descr="A screenshot of a paper&#10;&#10;Description automatically generated">
              <a:extLst>
                <a:ext uri="{FF2B5EF4-FFF2-40B4-BE49-F238E27FC236}">
                  <a16:creationId xmlns:a16="http://schemas.microsoft.com/office/drawing/2014/main" id="{F9B59B1F-2F00-4773-0B2B-5872477C84D2}"/>
                </a:ext>
              </a:extLst>
            </p:cNvPr>
            <p:cNvPicPr>
              <a:picLocks noChangeAspect="1"/>
            </p:cNvPicPr>
            <p:nvPr/>
          </p:nvPicPr>
          <p:blipFill rotWithShape="1">
            <a:blip r:embed="rId2"/>
            <a:srcRect r="11196" b="69449"/>
            <a:stretch/>
          </p:blipFill>
          <p:spPr>
            <a:xfrm>
              <a:off x="2622031" y="1048915"/>
              <a:ext cx="6902217" cy="1849331"/>
            </a:xfrm>
            <a:prstGeom prst="rect">
              <a:avLst/>
            </a:prstGeom>
          </p:spPr>
        </p:pic>
      </p:grpSp>
      <p:sp>
        <p:nvSpPr>
          <p:cNvPr id="10" name="TextBox 9">
            <a:extLst>
              <a:ext uri="{FF2B5EF4-FFF2-40B4-BE49-F238E27FC236}">
                <a16:creationId xmlns:a16="http://schemas.microsoft.com/office/drawing/2014/main" id="{5D91AB91-7B7B-F5DE-7472-742D6C140F87}"/>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3533269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text with black text&#10;&#10;Description automatically generated">
            <a:extLst>
              <a:ext uri="{FF2B5EF4-FFF2-40B4-BE49-F238E27FC236}">
                <a16:creationId xmlns:a16="http://schemas.microsoft.com/office/drawing/2014/main" id="{491D1AF6-3E95-5957-A66C-7EF16E73FD75}"/>
              </a:ext>
            </a:extLst>
          </p:cNvPr>
          <p:cNvPicPr>
            <a:picLocks noChangeAspect="1"/>
          </p:cNvPicPr>
          <p:nvPr/>
        </p:nvPicPr>
        <p:blipFill>
          <a:blip r:embed="rId2"/>
          <a:stretch>
            <a:fillRect/>
          </a:stretch>
        </p:blipFill>
        <p:spPr>
          <a:xfrm>
            <a:off x="2262877" y="296234"/>
            <a:ext cx="7666246" cy="5658785"/>
          </a:xfrm>
          <a:prstGeom prst="rect">
            <a:avLst/>
          </a:prstGeom>
        </p:spPr>
      </p:pic>
      <p:sp>
        <p:nvSpPr>
          <p:cNvPr id="4" name="TextBox 3">
            <a:extLst>
              <a:ext uri="{FF2B5EF4-FFF2-40B4-BE49-F238E27FC236}">
                <a16:creationId xmlns:a16="http://schemas.microsoft.com/office/drawing/2014/main" id="{95CA63F6-81A6-7A1F-15AB-F8EB8981264E}"/>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2357359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93723" y="279373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8</a:t>
            </a:r>
          </a:p>
        </p:txBody>
      </p:sp>
      <p:sp>
        <p:nvSpPr>
          <p:cNvPr id="27" name="Rectangle 26">
            <a:extLst>
              <a:ext uri="{FF2B5EF4-FFF2-40B4-BE49-F238E27FC236}">
                <a16:creationId xmlns:a16="http://schemas.microsoft.com/office/drawing/2014/main" id="{FE5D9C83-A4C7-E4E9-8354-177AD2DBFA50}"/>
              </a:ext>
            </a:extLst>
          </p:cNvPr>
          <p:cNvSpPr/>
          <p:nvPr/>
        </p:nvSpPr>
        <p:spPr>
          <a:xfrm>
            <a:off x="576729" y="302457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53339" y="320677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stCxn id="26" idx="3"/>
            <a:endCxn id="58" idx="1"/>
          </p:cNvCxnSpPr>
          <p:nvPr/>
        </p:nvCxnSpPr>
        <p:spPr>
          <a:xfrm flipV="1">
            <a:off x="2856303" y="2885432"/>
            <a:ext cx="1243848" cy="32134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758589" y="51579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095985" y="52844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758589" y="87638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762755" y="123698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00151" y="124964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762755" y="159758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31E0E572-FE32-0458-9DB4-9231DF46726E}"/>
              </a:ext>
            </a:extLst>
          </p:cNvPr>
          <p:cNvSpPr/>
          <p:nvPr/>
        </p:nvSpPr>
        <p:spPr>
          <a:xfrm>
            <a:off x="4758589" y="196691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5" name="TextBox 54">
            <a:extLst>
              <a:ext uri="{FF2B5EF4-FFF2-40B4-BE49-F238E27FC236}">
                <a16:creationId xmlns:a16="http://schemas.microsoft.com/office/drawing/2014/main" id="{58EB852F-33B5-D2A1-68CC-7EE5851737FF}"/>
              </a:ext>
            </a:extLst>
          </p:cNvPr>
          <p:cNvSpPr txBox="1"/>
          <p:nvPr/>
        </p:nvSpPr>
        <p:spPr>
          <a:xfrm>
            <a:off x="4095985" y="197957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56" name="Straight Connector 55">
            <a:extLst>
              <a:ext uri="{FF2B5EF4-FFF2-40B4-BE49-F238E27FC236}">
                <a16:creationId xmlns:a16="http://schemas.microsoft.com/office/drawing/2014/main" id="{074010E4-E6B6-7790-AE9B-273730E9D509}"/>
              </a:ext>
            </a:extLst>
          </p:cNvPr>
          <p:cNvCxnSpPr>
            <a:stCxn id="54" idx="1"/>
            <a:endCxn id="54" idx="3"/>
          </p:cNvCxnSpPr>
          <p:nvPr/>
        </p:nvCxnSpPr>
        <p:spPr>
          <a:xfrm>
            <a:off x="4758589" y="232751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AC783720-47CC-6F4F-7329-39F9E92ED3FE}"/>
              </a:ext>
            </a:extLst>
          </p:cNvPr>
          <p:cNvSpPr/>
          <p:nvPr/>
        </p:nvSpPr>
        <p:spPr>
          <a:xfrm>
            <a:off x="4762755" y="26881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8" name="TextBox 57">
            <a:extLst>
              <a:ext uri="{FF2B5EF4-FFF2-40B4-BE49-F238E27FC236}">
                <a16:creationId xmlns:a16="http://schemas.microsoft.com/office/drawing/2014/main" id="{BD2680E3-F42B-12C0-5FF7-E320F4E83B9A}"/>
              </a:ext>
            </a:extLst>
          </p:cNvPr>
          <p:cNvSpPr txBox="1"/>
          <p:nvPr/>
        </p:nvSpPr>
        <p:spPr>
          <a:xfrm>
            <a:off x="4100151" y="270076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59" name="Straight Connector 58">
            <a:extLst>
              <a:ext uri="{FF2B5EF4-FFF2-40B4-BE49-F238E27FC236}">
                <a16:creationId xmlns:a16="http://schemas.microsoft.com/office/drawing/2014/main" id="{994980AC-D85E-A323-CC64-57A27AC0F583}"/>
              </a:ext>
            </a:extLst>
          </p:cNvPr>
          <p:cNvCxnSpPr>
            <a:stCxn id="57" idx="1"/>
            <a:endCxn id="57" idx="3"/>
          </p:cNvCxnSpPr>
          <p:nvPr/>
        </p:nvCxnSpPr>
        <p:spPr>
          <a:xfrm>
            <a:off x="4762755" y="30487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50EFC489-947C-ED51-89F1-E53C2DE0C1A8}"/>
              </a:ext>
            </a:extLst>
          </p:cNvPr>
          <p:cNvSpPr/>
          <p:nvPr/>
        </p:nvSpPr>
        <p:spPr>
          <a:xfrm>
            <a:off x="4756465" y="34093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3" name="TextBox 72">
            <a:extLst>
              <a:ext uri="{FF2B5EF4-FFF2-40B4-BE49-F238E27FC236}">
                <a16:creationId xmlns:a16="http://schemas.microsoft.com/office/drawing/2014/main" id="{EB4EE3A8-D167-4834-B4EB-EBE4071B82BD}"/>
              </a:ext>
            </a:extLst>
          </p:cNvPr>
          <p:cNvSpPr txBox="1"/>
          <p:nvPr/>
        </p:nvSpPr>
        <p:spPr>
          <a:xfrm>
            <a:off x="4093861" y="34219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[4] </a:t>
            </a:r>
            <a:endParaRPr lang="en-US" dirty="0"/>
          </a:p>
        </p:txBody>
      </p:sp>
      <p:cxnSp>
        <p:nvCxnSpPr>
          <p:cNvPr id="74" name="Straight Connector 73">
            <a:extLst>
              <a:ext uri="{FF2B5EF4-FFF2-40B4-BE49-F238E27FC236}">
                <a16:creationId xmlns:a16="http://schemas.microsoft.com/office/drawing/2014/main" id="{7A2AD2FA-349A-1336-7389-C0A0D83E53F3}"/>
              </a:ext>
            </a:extLst>
          </p:cNvPr>
          <p:cNvCxnSpPr>
            <a:stCxn id="72" idx="1"/>
            <a:endCxn id="72" idx="3"/>
          </p:cNvCxnSpPr>
          <p:nvPr/>
        </p:nvCxnSpPr>
        <p:spPr>
          <a:xfrm>
            <a:off x="4756465" y="37699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44174945-174A-D6F0-1C49-C0C384D41691}"/>
              </a:ext>
            </a:extLst>
          </p:cNvPr>
          <p:cNvSpPr/>
          <p:nvPr/>
        </p:nvSpPr>
        <p:spPr>
          <a:xfrm>
            <a:off x="4760631" y="41305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6" name="TextBox 75">
            <a:extLst>
              <a:ext uri="{FF2B5EF4-FFF2-40B4-BE49-F238E27FC236}">
                <a16:creationId xmlns:a16="http://schemas.microsoft.com/office/drawing/2014/main" id="{98D151AE-C16A-E910-E7FA-F4E12A02B56F}"/>
              </a:ext>
            </a:extLst>
          </p:cNvPr>
          <p:cNvSpPr txBox="1"/>
          <p:nvPr/>
        </p:nvSpPr>
        <p:spPr>
          <a:xfrm>
            <a:off x="4098027" y="414315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[5] </a:t>
            </a:r>
            <a:endParaRPr lang="en-US" dirty="0"/>
          </a:p>
        </p:txBody>
      </p:sp>
      <p:cxnSp>
        <p:nvCxnSpPr>
          <p:cNvPr id="77" name="Straight Connector 76">
            <a:extLst>
              <a:ext uri="{FF2B5EF4-FFF2-40B4-BE49-F238E27FC236}">
                <a16:creationId xmlns:a16="http://schemas.microsoft.com/office/drawing/2014/main" id="{AC438E2B-70B7-9869-38D7-040C8F59CBD5}"/>
              </a:ext>
            </a:extLst>
          </p:cNvPr>
          <p:cNvCxnSpPr>
            <a:stCxn id="75" idx="1"/>
            <a:endCxn id="75" idx="3"/>
          </p:cNvCxnSpPr>
          <p:nvPr/>
        </p:nvCxnSpPr>
        <p:spPr>
          <a:xfrm>
            <a:off x="4760631" y="44910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A3E14EB4-C379-853D-0C00-4DDD2E736781}"/>
              </a:ext>
            </a:extLst>
          </p:cNvPr>
          <p:cNvSpPr/>
          <p:nvPr/>
        </p:nvSpPr>
        <p:spPr>
          <a:xfrm>
            <a:off x="4756465" y="486043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9" name="TextBox 78">
            <a:extLst>
              <a:ext uri="{FF2B5EF4-FFF2-40B4-BE49-F238E27FC236}">
                <a16:creationId xmlns:a16="http://schemas.microsoft.com/office/drawing/2014/main" id="{D5DC81FE-3B2F-A7A4-3607-B57EFA62498A}"/>
              </a:ext>
            </a:extLst>
          </p:cNvPr>
          <p:cNvSpPr txBox="1"/>
          <p:nvPr/>
        </p:nvSpPr>
        <p:spPr>
          <a:xfrm>
            <a:off x="4093861" y="487308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[6] </a:t>
            </a:r>
            <a:endParaRPr lang="en-US" dirty="0"/>
          </a:p>
        </p:txBody>
      </p:sp>
      <p:cxnSp>
        <p:nvCxnSpPr>
          <p:cNvPr id="80" name="Straight Connector 79">
            <a:extLst>
              <a:ext uri="{FF2B5EF4-FFF2-40B4-BE49-F238E27FC236}">
                <a16:creationId xmlns:a16="http://schemas.microsoft.com/office/drawing/2014/main" id="{FCFE747E-0691-134F-0FDD-E7090FE3CA31}"/>
              </a:ext>
            </a:extLst>
          </p:cNvPr>
          <p:cNvCxnSpPr>
            <a:stCxn id="78" idx="1"/>
            <a:endCxn id="78" idx="3"/>
          </p:cNvCxnSpPr>
          <p:nvPr/>
        </p:nvCxnSpPr>
        <p:spPr>
          <a:xfrm>
            <a:off x="4756465" y="522102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250B4F7B-695F-C929-C676-5434CAFD28D7}"/>
              </a:ext>
            </a:extLst>
          </p:cNvPr>
          <p:cNvSpPr/>
          <p:nvPr/>
        </p:nvSpPr>
        <p:spPr>
          <a:xfrm>
            <a:off x="4760631" y="558162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82" name="TextBox 81">
            <a:extLst>
              <a:ext uri="{FF2B5EF4-FFF2-40B4-BE49-F238E27FC236}">
                <a16:creationId xmlns:a16="http://schemas.microsoft.com/office/drawing/2014/main" id="{E88C304D-7CD9-E60E-9383-9C50671C9AB1}"/>
              </a:ext>
            </a:extLst>
          </p:cNvPr>
          <p:cNvSpPr txBox="1"/>
          <p:nvPr/>
        </p:nvSpPr>
        <p:spPr>
          <a:xfrm>
            <a:off x="4098027" y="559428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[7] </a:t>
            </a:r>
            <a:endParaRPr lang="en-US" dirty="0"/>
          </a:p>
        </p:txBody>
      </p:sp>
      <p:cxnSp>
        <p:nvCxnSpPr>
          <p:cNvPr id="83" name="Straight Connector 82">
            <a:extLst>
              <a:ext uri="{FF2B5EF4-FFF2-40B4-BE49-F238E27FC236}">
                <a16:creationId xmlns:a16="http://schemas.microsoft.com/office/drawing/2014/main" id="{798981CF-1286-CDC4-024D-2A65D2FC389A}"/>
              </a:ext>
            </a:extLst>
          </p:cNvPr>
          <p:cNvCxnSpPr>
            <a:stCxn id="81" idx="1"/>
            <a:endCxn id="81" idx="3"/>
          </p:cNvCxnSpPr>
          <p:nvPr/>
        </p:nvCxnSpPr>
        <p:spPr>
          <a:xfrm>
            <a:off x="4760631" y="594222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92" name="Curved Connector 91">
            <a:extLst>
              <a:ext uri="{FF2B5EF4-FFF2-40B4-BE49-F238E27FC236}">
                <a16:creationId xmlns:a16="http://schemas.microsoft.com/office/drawing/2014/main" id="{78E4D2A5-C73E-44B5-0E3A-35100653E3BC}"/>
              </a:ext>
            </a:extLst>
          </p:cNvPr>
          <p:cNvCxnSpPr>
            <a:cxnSpLocks/>
            <a:stCxn id="58" idx="1"/>
            <a:endCxn id="55" idx="1"/>
          </p:cNvCxnSpPr>
          <p:nvPr/>
        </p:nvCxnSpPr>
        <p:spPr>
          <a:xfrm rot="10800000">
            <a:off x="4095985" y="216423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urved Connector 94">
            <a:extLst>
              <a:ext uri="{FF2B5EF4-FFF2-40B4-BE49-F238E27FC236}">
                <a16:creationId xmlns:a16="http://schemas.microsoft.com/office/drawing/2014/main" id="{CC3618B9-A1E0-E0A5-8064-D41CC78301E1}"/>
              </a:ext>
            </a:extLst>
          </p:cNvPr>
          <p:cNvCxnSpPr>
            <a:cxnSpLocks/>
            <a:stCxn id="36" idx="3"/>
            <a:endCxn id="82" idx="1"/>
          </p:cNvCxnSpPr>
          <p:nvPr/>
        </p:nvCxnSpPr>
        <p:spPr>
          <a:xfrm flipH="1">
            <a:off x="4098027" y="876388"/>
            <a:ext cx="2247090" cy="4902559"/>
          </a:xfrm>
          <a:prstGeom prst="curvedConnector5">
            <a:avLst>
              <a:gd name="adj1" fmla="val -68669"/>
              <a:gd name="adj2" fmla="val 116142"/>
              <a:gd name="adj3" fmla="val 110173"/>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urved Connector 98">
            <a:extLst>
              <a:ext uri="{FF2B5EF4-FFF2-40B4-BE49-F238E27FC236}">
                <a16:creationId xmlns:a16="http://schemas.microsoft.com/office/drawing/2014/main" id="{3790C656-735A-72C2-2F63-2AF6CC949DFB}"/>
              </a:ext>
            </a:extLst>
          </p:cNvPr>
          <p:cNvCxnSpPr>
            <a:cxnSpLocks/>
            <a:stCxn id="55" idx="1"/>
            <a:endCxn id="52" idx="1"/>
          </p:cNvCxnSpPr>
          <p:nvPr/>
        </p:nvCxnSpPr>
        <p:spPr>
          <a:xfrm rot="10800000" flipH="1">
            <a:off x="4095985" y="1434307"/>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Curved Connector 102">
            <a:extLst>
              <a:ext uri="{FF2B5EF4-FFF2-40B4-BE49-F238E27FC236}">
                <a16:creationId xmlns:a16="http://schemas.microsoft.com/office/drawing/2014/main" id="{3DC3C057-C077-8B0B-42EE-64184A37FD78}"/>
              </a:ext>
            </a:extLst>
          </p:cNvPr>
          <p:cNvCxnSpPr>
            <a:cxnSpLocks/>
            <a:stCxn id="52" idx="1"/>
            <a:endCxn id="41" idx="1"/>
          </p:cNvCxnSpPr>
          <p:nvPr/>
        </p:nvCxnSpPr>
        <p:spPr>
          <a:xfrm rot="10800000">
            <a:off x="4095985" y="71311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298898" y="28879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8 </a:t>
            </a:r>
          </a:p>
        </p:txBody>
      </p:sp>
      <p:sp>
        <p:nvSpPr>
          <p:cNvPr id="107" name="Rectangle 106">
            <a:extLst>
              <a:ext uri="{FF2B5EF4-FFF2-40B4-BE49-F238E27FC236}">
                <a16:creationId xmlns:a16="http://schemas.microsoft.com/office/drawing/2014/main" id="{347D4102-D4BD-4C25-0677-63BEE16631E1}"/>
              </a:ext>
            </a:extLst>
          </p:cNvPr>
          <p:cNvSpPr/>
          <p:nvPr/>
        </p:nvSpPr>
        <p:spPr>
          <a:xfrm>
            <a:off x="1298898" y="107256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298898" y="68067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852137" y="71311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5322330-C021-A344-3D36-3103E352A54A}"/>
              </a:ext>
            </a:extLst>
          </p:cNvPr>
          <p:cNvCxnSpPr>
            <a:cxnSpLocks/>
            <a:stCxn id="82" idx="1"/>
            <a:endCxn id="79" idx="1"/>
          </p:cNvCxnSpPr>
          <p:nvPr/>
        </p:nvCxnSpPr>
        <p:spPr>
          <a:xfrm rot="10800000">
            <a:off x="4093861" y="505775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614C569-7B4E-C6A1-54EC-A6A430418DEE}"/>
              </a:ext>
            </a:extLst>
          </p:cNvPr>
          <p:cNvSpPr txBox="1"/>
          <p:nvPr/>
        </p:nvSpPr>
        <p:spPr>
          <a:xfrm>
            <a:off x="9041196" y="5117227"/>
            <a:ext cx="2750754" cy="1323439"/>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
        <p:nvSpPr>
          <p:cNvPr id="30" name="TextBox 29">
            <a:extLst>
              <a:ext uri="{FF2B5EF4-FFF2-40B4-BE49-F238E27FC236}">
                <a16:creationId xmlns:a16="http://schemas.microsoft.com/office/drawing/2014/main" id="{025F8814-2305-6393-EF89-2D70A3C5F5B1}"/>
              </a:ext>
            </a:extLst>
          </p:cNvPr>
          <p:cNvSpPr txBox="1"/>
          <p:nvPr/>
        </p:nvSpPr>
        <p:spPr>
          <a:xfrm>
            <a:off x="8465234" y="1094707"/>
            <a:ext cx="3443947" cy="2308324"/>
          </a:xfrm>
          <a:prstGeom prst="rect">
            <a:avLst/>
          </a:prstGeom>
          <a:noFill/>
        </p:spPr>
        <p:txBody>
          <a:bodyPr wrap="square" rtlCol="0">
            <a:spAutoFit/>
          </a:bodyPr>
          <a:lstStyle/>
          <a:p>
            <a:r>
              <a:rPr lang="en-US" dirty="0"/>
              <a:t>Start at the position indicated by the hash and search backwards.  If you reach the start of the array and have not yet found an open slot, continue at the last entry.  If you come back to the original slot finding no empty entries, the map is full and must be expanded.</a:t>
            </a:r>
          </a:p>
        </p:txBody>
      </p:sp>
      <p:cxnSp>
        <p:nvCxnSpPr>
          <p:cNvPr id="31" name="Curved Connector 30">
            <a:extLst>
              <a:ext uri="{FF2B5EF4-FFF2-40B4-BE49-F238E27FC236}">
                <a16:creationId xmlns:a16="http://schemas.microsoft.com/office/drawing/2014/main" id="{D6942C00-0C91-3D47-A9DF-FC78DF54F8F8}"/>
              </a:ext>
            </a:extLst>
          </p:cNvPr>
          <p:cNvCxnSpPr>
            <a:cxnSpLocks/>
            <a:stCxn id="79" idx="1"/>
            <a:endCxn id="76" idx="1"/>
          </p:cNvCxnSpPr>
          <p:nvPr/>
        </p:nvCxnSpPr>
        <p:spPr>
          <a:xfrm rot="10800000" flipH="1">
            <a:off x="4093861" y="4327822"/>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3EE74EE7-1B45-05BF-17FD-8EE8E188BDCB}"/>
              </a:ext>
            </a:extLst>
          </p:cNvPr>
          <p:cNvCxnSpPr>
            <a:cxnSpLocks/>
            <a:stCxn id="76" idx="1"/>
            <a:endCxn id="73" idx="1"/>
          </p:cNvCxnSpPr>
          <p:nvPr/>
        </p:nvCxnSpPr>
        <p:spPr>
          <a:xfrm rot="10800000">
            <a:off x="4093861" y="360662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6060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2BBA1C-FC95-47D2-C9A5-7BC1B80C7446}"/>
              </a:ext>
            </a:extLst>
          </p:cNvPr>
          <p:cNvSpPr txBox="1"/>
          <p:nvPr/>
        </p:nvSpPr>
        <p:spPr>
          <a:xfrm>
            <a:off x="453553" y="440834"/>
            <a:ext cx="7157610"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dct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 p1dict_new()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p1dict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E66E8D47-304F-1904-34D1-A5291933B857}"/>
              </a:ext>
            </a:extLst>
          </p:cNvPr>
          <p:cNvSpPr/>
          <p:nvPr/>
        </p:nvSpPr>
        <p:spPr>
          <a:xfrm>
            <a:off x="10180219" y="27078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4" name="TextBox 3">
            <a:extLst>
              <a:ext uri="{FF2B5EF4-FFF2-40B4-BE49-F238E27FC236}">
                <a16:creationId xmlns:a16="http://schemas.microsoft.com/office/drawing/2014/main" id="{7DB98B4D-19AE-8F69-B61D-518598F49E33}"/>
              </a:ext>
            </a:extLst>
          </p:cNvPr>
          <p:cNvSpPr txBox="1"/>
          <p:nvPr/>
        </p:nvSpPr>
        <p:spPr>
          <a:xfrm>
            <a:off x="9517615" y="27204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5" name="Straight Connector 4">
            <a:extLst>
              <a:ext uri="{FF2B5EF4-FFF2-40B4-BE49-F238E27FC236}">
                <a16:creationId xmlns:a16="http://schemas.microsoft.com/office/drawing/2014/main" id="{6E7AC105-E1D0-6730-2F6C-112F8B02C316}"/>
              </a:ext>
            </a:extLst>
          </p:cNvPr>
          <p:cNvCxnSpPr>
            <a:stCxn id="3" idx="1"/>
            <a:endCxn id="3" idx="3"/>
          </p:cNvCxnSpPr>
          <p:nvPr/>
        </p:nvCxnSpPr>
        <p:spPr>
          <a:xfrm>
            <a:off x="10180219" y="30684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574E7D4-9DE3-D95D-DE19-9ED87BE7C228}"/>
              </a:ext>
            </a:extLst>
          </p:cNvPr>
          <p:cNvSpPr/>
          <p:nvPr/>
        </p:nvSpPr>
        <p:spPr>
          <a:xfrm>
            <a:off x="10184385" y="34290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7" name="TextBox 6">
            <a:extLst>
              <a:ext uri="{FF2B5EF4-FFF2-40B4-BE49-F238E27FC236}">
                <a16:creationId xmlns:a16="http://schemas.microsoft.com/office/drawing/2014/main" id="{1E7FC0BA-0F93-BDDF-C35A-8593DA81CA6B}"/>
              </a:ext>
            </a:extLst>
          </p:cNvPr>
          <p:cNvSpPr txBox="1"/>
          <p:nvPr/>
        </p:nvSpPr>
        <p:spPr>
          <a:xfrm>
            <a:off x="9521781" y="344165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8" name="Straight Connector 7">
            <a:extLst>
              <a:ext uri="{FF2B5EF4-FFF2-40B4-BE49-F238E27FC236}">
                <a16:creationId xmlns:a16="http://schemas.microsoft.com/office/drawing/2014/main" id="{6BA612FA-713A-2B25-46E8-96836239C44A}"/>
              </a:ext>
            </a:extLst>
          </p:cNvPr>
          <p:cNvCxnSpPr>
            <a:stCxn id="6" idx="1"/>
            <a:endCxn id="6" idx="3"/>
          </p:cNvCxnSpPr>
          <p:nvPr/>
        </p:nvCxnSpPr>
        <p:spPr>
          <a:xfrm>
            <a:off x="10184385" y="37895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9706A67D-E23D-C9C6-A22F-A1BB686176CA}"/>
              </a:ext>
            </a:extLst>
          </p:cNvPr>
          <p:cNvSpPr/>
          <p:nvPr/>
        </p:nvSpPr>
        <p:spPr>
          <a:xfrm>
            <a:off x="6720528" y="248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 name="Rectangle 9">
            <a:extLst>
              <a:ext uri="{FF2B5EF4-FFF2-40B4-BE49-F238E27FC236}">
                <a16:creationId xmlns:a16="http://schemas.microsoft.com/office/drawing/2014/main" id="{9A53F729-80D1-C689-925B-455946B46A2A}"/>
              </a:ext>
            </a:extLst>
          </p:cNvPr>
          <p:cNvSpPr/>
          <p:nvPr/>
        </p:nvSpPr>
        <p:spPr>
          <a:xfrm>
            <a:off x="6720528" y="326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1" name="Rectangle 10">
            <a:extLst>
              <a:ext uri="{FF2B5EF4-FFF2-40B4-BE49-F238E27FC236}">
                <a16:creationId xmlns:a16="http://schemas.microsoft.com/office/drawing/2014/main" id="{9CA73109-B7F9-63E5-8505-6C40B7620C2E}"/>
              </a:ext>
            </a:extLst>
          </p:cNvPr>
          <p:cNvSpPr/>
          <p:nvPr/>
        </p:nvSpPr>
        <p:spPr>
          <a:xfrm>
            <a:off x="6720528" y="287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2" name="Straight Arrow Connector 11">
            <a:extLst>
              <a:ext uri="{FF2B5EF4-FFF2-40B4-BE49-F238E27FC236}">
                <a16:creationId xmlns:a16="http://schemas.microsoft.com/office/drawing/2014/main" id="{54A29B63-3337-402A-A594-C196B05FD4C0}"/>
              </a:ext>
            </a:extLst>
          </p:cNvPr>
          <p:cNvCxnSpPr>
            <a:cxnSpLocks/>
            <a:endCxn id="4" idx="1"/>
          </p:cNvCxnSpPr>
          <p:nvPr/>
        </p:nvCxnSpPr>
        <p:spPr>
          <a:xfrm flipV="1">
            <a:off x="8273767" y="2905127"/>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24635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57713"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40719"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17329"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87629"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22579"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59975"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22579"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26745"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64141"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26745"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62888"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62888"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62888"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16127"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28852"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20293"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78339"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19562" y="979021"/>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"Catch phrase"</a:t>
            </a:r>
          </a:p>
        </p:txBody>
      </p:sp>
      <p:sp>
        <p:nvSpPr>
          <p:cNvPr id="2" name="TextBox 1">
            <a:extLst>
              <a:ext uri="{FF2B5EF4-FFF2-40B4-BE49-F238E27FC236}">
                <a16:creationId xmlns:a16="http://schemas.microsoft.com/office/drawing/2014/main" id="{ADE33DFD-9F7C-F42D-E546-24BDBC6E0923}"/>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87151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9A8760-6362-1974-7CC9-CDB7FCE122A8}"/>
              </a:ext>
            </a:extLst>
          </p:cNvPr>
          <p:cNvSpPr>
            <a:spLocks noGrp="1"/>
          </p:cNvSpPr>
          <p:nvPr>
            <p:ph type="title"/>
          </p:nvPr>
        </p:nvSpPr>
        <p:spPr/>
        <p:txBody>
          <a:bodyPr/>
          <a:lstStyle/>
          <a:p>
            <a:r>
              <a:rPr lang="en-US" dirty="0"/>
              <a:t>Using K&amp;R patterns to build Python Classes</a:t>
            </a:r>
          </a:p>
        </p:txBody>
      </p:sp>
      <p:sp>
        <p:nvSpPr>
          <p:cNvPr id="5" name="Content Placeholder 4">
            <a:extLst>
              <a:ext uri="{FF2B5EF4-FFF2-40B4-BE49-F238E27FC236}">
                <a16:creationId xmlns:a16="http://schemas.microsoft.com/office/drawing/2014/main" id="{E593082D-7643-4A1D-5FB5-FA21956FA74E}"/>
              </a:ext>
            </a:extLst>
          </p:cNvPr>
          <p:cNvSpPr>
            <a:spLocks noGrp="1"/>
          </p:cNvSpPr>
          <p:nvPr>
            <p:ph idx="1"/>
          </p:nvPr>
        </p:nvSpPr>
        <p:spPr/>
        <p:txBody>
          <a:bodyPr>
            <a:normAutofit/>
          </a:bodyPr>
          <a:lstStyle/>
          <a:p>
            <a:r>
              <a:rPr lang="en-US" dirty="0"/>
              <a:t>Python String Class</a:t>
            </a:r>
          </a:p>
          <a:p>
            <a:pPr lvl="1"/>
            <a:r>
              <a:rPr lang="en-US" dirty="0"/>
              <a:t>Extendable character array (not in K&amp;R)</a:t>
            </a:r>
          </a:p>
          <a:p>
            <a:r>
              <a:rPr lang="en-US" dirty="0"/>
              <a:t>Python List Class</a:t>
            </a:r>
          </a:p>
          <a:p>
            <a:pPr lvl="1"/>
            <a:r>
              <a:rPr lang="en-US" dirty="0"/>
              <a:t>Linked List from K&amp;R 6.5.1 (Added by Dr. Chuck before 6.5) </a:t>
            </a:r>
          </a:p>
          <a:p>
            <a:r>
              <a:rPr lang="en-US" dirty="0"/>
              <a:t>Python 1.0 Dictionary Class (1994)</a:t>
            </a:r>
          </a:p>
          <a:p>
            <a:pPr lvl="1"/>
            <a:r>
              <a:rPr lang="en-US" dirty="0"/>
              <a:t>Hash Map of key / value pairs with buckets and chains from K&amp;R 6.6</a:t>
            </a:r>
          </a:p>
        </p:txBody>
      </p:sp>
    </p:spTree>
    <p:extLst>
      <p:ext uri="{BB962C8B-B14F-4D97-AF65-F5344CB8AC3E}">
        <p14:creationId xmlns:p14="http://schemas.microsoft.com/office/powerpoint/2010/main" val="33674472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71741"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04405"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62451"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21"/>
            <a:ext cx="78590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4" name="Rectangle 3">
            <a:extLst>
              <a:ext uri="{FF2B5EF4-FFF2-40B4-BE49-F238E27FC236}">
                <a16:creationId xmlns:a16="http://schemas.microsoft.com/office/drawing/2014/main" id="{7F7FDE05-2E1E-F79D-F9C5-9F2CF09A1B4C}"/>
              </a:ext>
            </a:extLst>
          </p:cNvPr>
          <p:cNvSpPr/>
          <p:nvPr/>
        </p:nvSpPr>
        <p:spPr>
          <a:xfrm>
            <a:off x="8833966" y="692999"/>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"Catch phrase"</a:t>
            </a:r>
          </a:p>
        </p:txBody>
      </p:sp>
      <p:sp>
        <p:nvSpPr>
          <p:cNvPr id="6" name="TextBox 5">
            <a:extLst>
              <a:ext uri="{FF2B5EF4-FFF2-40B4-BE49-F238E27FC236}">
                <a16:creationId xmlns:a16="http://schemas.microsoft.com/office/drawing/2014/main" id="{A6076176-BB62-57C5-358B-4133DF558C3A}"/>
              </a:ext>
            </a:extLst>
          </p:cNvPr>
          <p:cNvSpPr txBox="1"/>
          <p:nvPr/>
        </p:nvSpPr>
        <p:spPr>
          <a:xfrm>
            <a:off x="8833966" y="323667"/>
            <a:ext cx="660950" cy="369332"/>
          </a:xfrm>
          <a:prstGeom prst="rect">
            <a:avLst/>
          </a:prstGeom>
          <a:noFill/>
        </p:spPr>
        <p:txBody>
          <a:bodyPr wrap="none" rtlCol="0">
            <a:spAutoFit/>
          </a:bodyPr>
          <a:lstStyle/>
          <a:p>
            <a:r>
              <a:rPr lang="en-US" dirty="0"/>
              <a:t>Free:</a:t>
            </a:r>
          </a:p>
        </p:txBody>
      </p:sp>
      <p:sp>
        <p:nvSpPr>
          <p:cNvPr id="7" name="TextBox 6">
            <a:extLst>
              <a:ext uri="{FF2B5EF4-FFF2-40B4-BE49-F238E27FC236}">
                <a16:creationId xmlns:a16="http://schemas.microsoft.com/office/drawing/2014/main" id="{4C46DCDB-4EC1-5AE9-C031-7ABF1C6E3908}"/>
              </a:ext>
            </a:extLst>
          </p:cNvPr>
          <p:cNvSpPr txBox="1"/>
          <p:nvPr/>
        </p:nvSpPr>
        <p:spPr>
          <a:xfrm>
            <a:off x="4172422" y="2659400"/>
            <a:ext cx="7785116" cy="403187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    /* Found Existing slot */</a:t>
            </a:r>
          </a:p>
          <a:p>
            <a:r>
              <a:rPr lang="en-US" sz="1600" b="1" dirty="0">
                <a:latin typeface="Courier New" panose="02070309020205020404" pitchFamily="49" charset="0"/>
                <a:cs typeface="Courier New" panose="02070309020205020404" pitchFamily="49" charset="0"/>
              </a:rPr>
              <a:t>    if ( old != NULL &amp;&amp; old-&gt;key != NULL ) {</a:t>
            </a:r>
          </a:p>
          <a:p>
            <a:r>
              <a:rPr lang="en-US" sz="1600" b="1" dirty="0">
                <a:latin typeface="Courier New" panose="02070309020205020404" pitchFamily="49" charset="0"/>
                <a:cs typeface="Courier New" panose="02070309020205020404" pitchFamily="49" charset="0"/>
              </a:rPr>
              <a:t>        free(old-&gt;value);</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return;</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069823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46117"/>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0354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52" idx="1"/>
          </p:cNvCxnSpPr>
          <p:nvPr/>
        </p:nvCxnSpPr>
        <p:spPr>
          <a:xfrm flipV="1">
            <a:off x="2704405" y="1469183"/>
            <a:ext cx="1243848" cy="17724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096209"/>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193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497680"/>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55112"/>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47772"/>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23498"/>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 name="TextBox 3">
            <a:extLst>
              <a:ext uri="{FF2B5EF4-FFF2-40B4-BE49-F238E27FC236}">
                <a16:creationId xmlns:a16="http://schemas.microsoft.com/office/drawing/2014/main" id="{0DC534CD-5824-11FF-3BB0-928EC84E57BF}"/>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44186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3575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6659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879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53261"/>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78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7046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84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90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916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96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3081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1458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2269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5513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1069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p:cNvCxnSpPr>
          <p:nvPr/>
        </p:nvCxnSpPr>
        <p:spPr>
          <a:xfrm flipV="1">
            <a:off x="2704405" y="2439493"/>
            <a:ext cx="713667" cy="8093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103353"/>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7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504824"/>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6225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54916"/>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3064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 name="&quot;No&quot; Symbol 3">
            <a:extLst>
              <a:ext uri="{FF2B5EF4-FFF2-40B4-BE49-F238E27FC236}">
                <a16:creationId xmlns:a16="http://schemas.microsoft.com/office/drawing/2014/main" id="{80F04E7A-F165-B469-BEA5-47B0E483A493}"/>
              </a:ext>
            </a:extLst>
          </p:cNvPr>
          <p:cNvSpPr/>
          <p:nvPr/>
        </p:nvSpPr>
        <p:spPr>
          <a:xfrm>
            <a:off x="3322163" y="1755132"/>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551799EE-5B33-BEE3-7D81-963B9F2F1BBF}"/>
              </a:ext>
            </a:extLst>
          </p:cNvPr>
          <p:cNvSpPr txBox="1"/>
          <p:nvPr/>
        </p:nvSpPr>
        <p:spPr>
          <a:xfrm>
            <a:off x="4172422" y="2659400"/>
            <a:ext cx="778511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If we need a new slot and don't find one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 ... Expand / re-hash code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04734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0F58A9-AE0B-BA5E-9746-214159AC2FB3}"/>
              </a:ext>
            </a:extLst>
          </p:cNvPr>
          <p:cNvSpPr txBox="1"/>
          <p:nvPr/>
        </p:nvSpPr>
        <p:spPr>
          <a:xfrm>
            <a:off x="743918" y="467185"/>
            <a:ext cx="10704163"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 = self-&gt;items;</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make new "empty items" */</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We need to loop through old items and re-hash them */</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a space to insert in the new items */</a:t>
            </a:r>
          </a:p>
          <a:p>
            <a:r>
              <a:rPr lang="en-US" sz="1600" b="1" dirty="0">
                <a:latin typeface="Courier New" panose="02070309020205020404" pitchFamily="49" charset="0"/>
                <a:cs typeface="Courier New" panose="02070309020205020404" pitchFamily="49" charset="0"/>
              </a:rPr>
              <a:t>        old = p1dict_find(self, key);</a:t>
            </a:r>
          </a:p>
        </p:txBody>
      </p:sp>
    </p:spTree>
    <p:extLst>
      <p:ext uri="{BB962C8B-B14F-4D97-AF65-F5344CB8AC3E}">
        <p14:creationId xmlns:p14="http://schemas.microsoft.com/office/powerpoint/2010/main" val="692452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230832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make new "empty items" */</a:t>
            </a:r>
          </a:p>
          <a:p>
            <a:r>
              <a:rPr lang="en-US" sz="1600" b="1" dirty="0">
                <a:latin typeface="Courier New" panose="02070309020205020404" pitchFamily="49" charset="0"/>
                <a:cs typeface="Courier New" panose="02070309020205020404" pitchFamily="49" charset="0"/>
              </a:rPr>
              <a:t>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483241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44163" y="3635968"/>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527169" y="3866806"/>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03779" y="4049013"/>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9C05A3E-431E-F098-E6F6-5259005A772E}"/>
              </a:ext>
            </a:extLst>
          </p:cNvPr>
          <p:cNvCxnSpPr>
            <a:cxnSpLocks/>
            <a:stCxn id="26" idx="3"/>
            <a:endCxn id="9" idx="1"/>
          </p:cNvCxnSpPr>
          <p:nvPr/>
        </p:nvCxnSpPr>
        <p:spPr>
          <a:xfrm flipV="1">
            <a:off x="2806743" y="3516405"/>
            <a:ext cx="1386942" cy="5326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181588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323864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2506341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0378160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id="{A7CD133C-825E-650A-75C6-C173782B8E9C}"/>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1" name="Rectangle 20">
            <a:extLst>
              <a:ext uri="{FF2B5EF4-FFF2-40B4-BE49-F238E27FC236}">
                <a16:creationId xmlns:a16="http://schemas.microsoft.com/office/drawing/2014/main" id="{3DC82E92-BC02-B5EC-389E-DC2FC5EAD69D}"/>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3" name="Straight Arrow Connector 22">
            <a:extLst>
              <a:ext uri="{FF2B5EF4-FFF2-40B4-BE49-F238E27FC236}">
                <a16:creationId xmlns:a16="http://schemas.microsoft.com/office/drawing/2014/main" id="{E645646E-E924-D71D-A173-B4A3A0337489}"/>
              </a:ext>
            </a:extLst>
          </p:cNvPr>
          <p:cNvCxnSpPr>
            <a:cxnSpLocks/>
            <a:stCxn id="21" idx="3"/>
            <a:endCxn id="19"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7B404E6-924B-17C7-A1EA-80A775702D17}"/>
              </a:ext>
            </a:extLst>
          </p:cNvPr>
          <p:cNvCxnSpPr>
            <a:cxnSpLocks/>
            <a:stCxn id="19"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quot;No&quot; Symbol 25">
            <a:extLst>
              <a:ext uri="{FF2B5EF4-FFF2-40B4-BE49-F238E27FC236}">
                <a16:creationId xmlns:a16="http://schemas.microsoft.com/office/drawing/2014/main" id="{7D157939-232D-19B7-6FDF-1F76A67E6762}"/>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277476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670809" y="3032527"/>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49" name="Rectangle 48">
            <a:extLst>
              <a:ext uri="{FF2B5EF4-FFF2-40B4-BE49-F238E27FC236}">
                <a16:creationId xmlns:a16="http://schemas.microsoft.com/office/drawing/2014/main" id="{577FA1D7-7CAF-7A56-15D7-0B460BCD8DD1}"/>
              </a:ext>
            </a:extLst>
          </p:cNvPr>
          <p:cNvSpPr/>
          <p:nvPr/>
        </p:nvSpPr>
        <p:spPr>
          <a:xfrm>
            <a:off x="553815" y="326336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330425" y="3445572"/>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a:endCxn id="14" idx="1"/>
          </p:cNvCxnSpPr>
          <p:nvPr/>
        </p:nvCxnSpPr>
        <p:spPr>
          <a:xfrm flipV="1">
            <a:off x="2833389" y="1949534"/>
            <a:ext cx="1280120" cy="149603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4424304" y="3589460"/>
            <a:ext cx="7506404" cy="3046988"/>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 Make new "empty items" and re-hash items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the location for our key in new items */</a:t>
            </a: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r>
              <a:rPr lang="en-US" sz="1600" b="1" dirty="0">
                <a:latin typeface="Courier New" panose="02070309020205020404" pitchFamily="49" charset="0"/>
                <a:cs typeface="Courier New" panose="02070309020205020404" pitchFamily="49" charset="0"/>
              </a:rPr>
              <a:t>self-&gt;length++;</a:t>
            </a:r>
          </a:p>
        </p:txBody>
      </p:sp>
      <p:sp>
        <p:nvSpPr>
          <p:cNvPr id="39" name="Rectangle 38">
            <a:extLst>
              <a:ext uri="{FF2B5EF4-FFF2-40B4-BE49-F238E27FC236}">
                <a16:creationId xmlns:a16="http://schemas.microsoft.com/office/drawing/2014/main" id="{07CB8B21-4BE9-A8B2-01CB-296532649D7C}"/>
              </a:ext>
            </a:extLst>
          </p:cNvPr>
          <p:cNvSpPr/>
          <p:nvPr/>
        </p:nvSpPr>
        <p:spPr>
          <a:xfrm>
            <a:off x="8177506" y="187967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sp>
        <p:nvSpPr>
          <p:cNvPr id="42" name="Rectangle 41">
            <a:extLst>
              <a:ext uri="{FF2B5EF4-FFF2-40B4-BE49-F238E27FC236}">
                <a16:creationId xmlns:a16="http://schemas.microsoft.com/office/drawing/2014/main" id="{C642A654-0496-D6FE-CA67-C00B6B3CA282}"/>
              </a:ext>
            </a:extLst>
          </p:cNvPr>
          <p:cNvSpPr/>
          <p:nvPr/>
        </p:nvSpPr>
        <p:spPr>
          <a:xfrm>
            <a:off x="8168216" y="224806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"42"</a:t>
            </a:r>
          </a:p>
        </p:txBody>
      </p:sp>
      <p:cxnSp>
        <p:nvCxnSpPr>
          <p:cNvPr id="46" name="Straight Arrow Connector 45">
            <a:extLst>
              <a:ext uri="{FF2B5EF4-FFF2-40B4-BE49-F238E27FC236}">
                <a16:creationId xmlns:a16="http://schemas.microsoft.com/office/drawing/2014/main" id="{53FDF0FE-DD3A-D558-FB29-D4546A87B6B4}"/>
              </a:ext>
            </a:extLst>
          </p:cNvPr>
          <p:cNvCxnSpPr>
            <a:cxnSpLocks/>
            <a:endCxn id="39" idx="1"/>
          </p:cNvCxnSpPr>
          <p:nvPr/>
        </p:nvCxnSpPr>
        <p:spPr>
          <a:xfrm>
            <a:off x="6086710" y="1954548"/>
            <a:ext cx="2090796" cy="676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C689B81-AFBF-4D2E-0718-B27C073BB23A}"/>
              </a:ext>
            </a:extLst>
          </p:cNvPr>
          <p:cNvCxnSpPr>
            <a:cxnSpLocks/>
            <a:endCxn id="42" idx="1"/>
          </p:cNvCxnSpPr>
          <p:nvPr/>
        </p:nvCxnSpPr>
        <p:spPr>
          <a:xfrm>
            <a:off x="6086710" y="2310130"/>
            <a:ext cx="2081506" cy="622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2130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str()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334877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3.7 Ordered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 list() plus a hashed index with open addressing collision resolution</a:t>
            </a:r>
          </a:p>
        </p:txBody>
      </p:sp>
    </p:spTree>
    <p:extLst>
      <p:ext uri="{BB962C8B-B14F-4D97-AF65-F5344CB8AC3E}">
        <p14:creationId xmlns:p14="http://schemas.microsoft.com/office/powerpoint/2010/main" val="2023004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C03C99-9344-7205-B972-B7ED5040F310}"/>
              </a:ext>
            </a:extLst>
          </p:cNvPr>
          <p:cNvSpPr>
            <a:spLocks noGrp="1"/>
          </p:cNvSpPr>
          <p:nvPr>
            <p:ph type="title"/>
          </p:nvPr>
        </p:nvSpPr>
        <p:spPr/>
        <p:txBody>
          <a:bodyPr/>
          <a:lstStyle/>
          <a:p>
            <a:r>
              <a:rPr lang="en-US" dirty="0"/>
              <a:t>Recall…</a:t>
            </a:r>
          </a:p>
        </p:txBody>
      </p:sp>
      <p:sp>
        <p:nvSpPr>
          <p:cNvPr id="5" name="Content Placeholder 4">
            <a:extLst>
              <a:ext uri="{FF2B5EF4-FFF2-40B4-BE49-F238E27FC236}">
                <a16:creationId xmlns:a16="http://schemas.microsoft.com/office/drawing/2014/main" id="{505A357D-5A06-594E-FF63-CA2290CC4E1A}"/>
              </a:ext>
            </a:extLst>
          </p:cNvPr>
          <p:cNvSpPr>
            <a:spLocks noGrp="1"/>
          </p:cNvSpPr>
          <p:nvPr>
            <p:ph idx="1"/>
          </p:nvPr>
        </p:nvSpPr>
        <p:spPr/>
        <p:txBody>
          <a:bodyPr/>
          <a:lstStyle/>
          <a:p>
            <a:r>
              <a:rPr lang="en-US" dirty="0"/>
              <a:t>Python before 3.7, dictionaries were unordered</a:t>
            </a:r>
          </a:p>
          <a:p>
            <a:pPr lvl="1"/>
            <a:r>
              <a:rPr lang="en-US" dirty="0"/>
              <a:t>Because hashing </a:t>
            </a:r>
            <a:r>
              <a:rPr lang="en-US" dirty="0">
                <a:sym typeface="Wingdings" pitchFamily="2" charset="2"/>
              </a:rPr>
              <a:t></a:t>
            </a:r>
          </a:p>
          <a:p>
            <a:r>
              <a:rPr lang="en-US" dirty="0">
                <a:sym typeface="Wingdings" pitchFamily="2" charset="2"/>
              </a:rPr>
              <a:t>As we have seen in the </a:t>
            </a:r>
            <a:r>
              <a:rPr lang="en-US" dirty="0" err="1">
                <a:sym typeface="Wingdings" pitchFamily="2" charset="2"/>
              </a:rPr>
              <a:t>TreeMap</a:t>
            </a:r>
            <a:r>
              <a:rPr lang="en-US" dirty="0">
                <a:sym typeface="Wingdings" pitchFamily="2" charset="2"/>
              </a:rPr>
              <a:t> exercise in CC4E, you can have more than one data structure at the same time</a:t>
            </a:r>
          </a:p>
          <a:p>
            <a:pPr lvl="1"/>
            <a:r>
              <a:rPr lang="en-US" dirty="0">
                <a:sym typeface="Wingdings" pitchFamily="2" charset="2"/>
              </a:rPr>
              <a:t>Linked List + Binary Tree = Key / Value store – sorted by key</a:t>
            </a:r>
          </a:p>
          <a:p>
            <a:r>
              <a:rPr lang="en-US" dirty="0">
                <a:sym typeface="Wingdings" pitchFamily="2" charset="2"/>
              </a:rPr>
              <a:t>Ordered Dictionaries in Python 3.7</a:t>
            </a:r>
          </a:p>
          <a:p>
            <a:pPr lvl="1"/>
            <a:r>
              <a:rPr lang="en-US" dirty="0">
                <a:sym typeface="Wingdings" pitchFamily="2" charset="2"/>
              </a:rPr>
              <a:t>Insert order (not key order!!!)</a:t>
            </a:r>
          </a:p>
          <a:p>
            <a:pPr lvl="1"/>
            <a:r>
              <a:rPr lang="en-US" dirty="0">
                <a:sym typeface="Wingdings" pitchFamily="2" charset="2"/>
              </a:rPr>
              <a:t>Basically, a Python list() plus a hash index for quick lookup / get</a:t>
            </a:r>
          </a:p>
          <a:p>
            <a:pPr lvl="1"/>
            <a:r>
              <a:rPr lang="en-US" dirty="0">
                <a:sym typeface="Wingdings" pitchFamily="2" charset="2"/>
              </a:rPr>
              <a:t>Iterating through 3.7 Dictionary is just like a Python 1.0 List</a:t>
            </a:r>
          </a:p>
          <a:p>
            <a:pPr lvl="1"/>
            <a:r>
              <a:rPr lang="en-US" dirty="0">
                <a:sym typeface="Wingdings" pitchFamily="2" charset="2"/>
              </a:rPr>
              <a:t>Key lookup and insert is still quick</a:t>
            </a:r>
            <a:endParaRPr lang="en-US" dirty="0"/>
          </a:p>
        </p:txBody>
      </p:sp>
    </p:spTree>
    <p:extLst>
      <p:ext uri="{BB962C8B-B14F-4D97-AF65-F5344CB8AC3E}">
        <p14:creationId xmlns:p14="http://schemas.microsoft.com/office/powerpoint/2010/main" val="9526699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65765F-2078-BF58-473C-648C161342D0}"/>
              </a:ext>
            </a:extLst>
          </p:cNvPr>
          <p:cNvSpPr/>
          <p:nvPr/>
        </p:nvSpPr>
        <p:spPr>
          <a:xfrm>
            <a:off x="5754764" y="2570949"/>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5" name="TextBox 4">
            <a:extLst>
              <a:ext uri="{FF2B5EF4-FFF2-40B4-BE49-F238E27FC236}">
                <a16:creationId xmlns:a16="http://schemas.microsoft.com/office/drawing/2014/main" id="{7583CB8E-437E-3442-9575-7FF328FF29FE}"/>
              </a:ext>
            </a:extLst>
          </p:cNvPr>
          <p:cNvSpPr txBox="1"/>
          <p:nvPr/>
        </p:nvSpPr>
        <p:spPr>
          <a:xfrm>
            <a:off x="5135276" y="257094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6" name="Rectangle 5">
            <a:extLst>
              <a:ext uri="{FF2B5EF4-FFF2-40B4-BE49-F238E27FC236}">
                <a16:creationId xmlns:a16="http://schemas.microsoft.com/office/drawing/2014/main" id="{66CE2608-2191-F513-33AB-3C6C67EB0C01}"/>
              </a:ext>
            </a:extLst>
          </p:cNvPr>
          <p:cNvSpPr/>
          <p:nvPr/>
        </p:nvSpPr>
        <p:spPr>
          <a:xfrm>
            <a:off x="6709231" y="27515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7" name="Rectangle 6">
            <a:extLst>
              <a:ext uri="{FF2B5EF4-FFF2-40B4-BE49-F238E27FC236}">
                <a16:creationId xmlns:a16="http://schemas.microsoft.com/office/drawing/2014/main" id="{8EA38BD7-F944-3CEE-3B31-0D767B84DA07}"/>
              </a:ext>
            </a:extLst>
          </p:cNvPr>
          <p:cNvSpPr/>
          <p:nvPr/>
        </p:nvSpPr>
        <p:spPr>
          <a:xfrm>
            <a:off x="6709231" y="105892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8" name="Rectangle 7">
            <a:extLst>
              <a:ext uri="{FF2B5EF4-FFF2-40B4-BE49-F238E27FC236}">
                <a16:creationId xmlns:a16="http://schemas.microsoft.com/office/drawing/2014/main" id="{BF2F6EF9-31CB-642A-1D84-4622BC4C20B1}"/>
              </a:ext>
            </a:extLst>
          </p:cNvPr>
          <p:cNvSpPr/>
          <p:nvPr/>
        </p:nvSpPr>
        <p:spPr>
          <a:xfrm>
            <a:off x="6709231" y="66704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sp>
        <p:nvSpPr>
          <p:cNvPr id="10" name="Rectangle 9">
            <a:extLst>
              <a:ext uri="{FF2B5EF4-FFF2-40B4-BE49-F238E27FC236}">
                <a16:creationId xmlns:a16="http://schemas.microsoft.com/office/drawing/2014/main" id="{5379D93A-E51A-C0A8-2DFA-D31BF58D9432}"/>
              </a:ext>
            </a:extLst>
          </p:cNvPr>
          <p:cNvSpPr/>
          <p:nvPr/>
        </p:nvSpPr>
        <p:spPr>
          <a:xfrm>
            <a:off x="5754764" y="296283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11" name="TextBox 10">
            <a:extLst>
              <a:ext uri="{FF2B5EF4-FFF2-40B4-BE49-F238E27FC236}">
                <a16:creationId xmlns:a16="http://schemas.microsoft.com/office/drawing/2014/main" id="{CAFFD335-57AF-94D5-FA73-7A31F8331AF0}"/>
              </a:ext>
            </a:extLst>
          </p:cNvPr>
          <p:cNvSpPr txBox="1"/>
          <p:nvPr/>
        </p:nvSpPr>
        <p:spPr>
          <a:xfrm>
            <a:off x="5135276" y="296283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16" name="Rectangle 15">
            <a:extLst>
              <a:ext uri="{FF2B5EF4-FFF2-40B4-BE49-F238E27FC236}">
                <a16:creationId xmlns:a16="http://schemas.microsoft.com/office/drawing/2014/main" id="{0C5BFA22-53CC-CF40-C970-B1A8467128D7}"/>
              </a:ext>
            </a:extLst>
          </p:cNvPr>
          <p:cNvSpPr/>
          <p:nvPr/>
        </p:nvSpPr>
        <p:spPr>
          <a:xfrm>
            <a:off x="5754764" y="334995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17" name="TextBox 16">
            <a:extLst>
              <a:ext uri="{FF2B5EF4-FFF2-40B4-BE49-F238E27FC236}">
                <a16:creationId xmlns:a16="http://schemas.microsoft.com/office/drawing/2014/main" id="{921F7BAD-D187-08CD-2B30-23CAA58D8A66}"/>
              </a:ext>
            </a:extLst>
          </p:cNvPr>
          <p:cNvSpPr txBox="1"/>
          <p:nvPr/>
        </p:nvSpPr>
        <p:spPr>
          <a:xfrm>
            <a:off x="5135276" y="334995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18" name="Rectangle 17">
            <a:extLst>
              <a:ext uri="{FF2B5EF4-FFF2-40B4-BE49-F238E27FC236}">
                <a16:creationId xmlns:a16="http://schemas.microsoft.com/office/drawing/2014/main" id="{C3955789-3673-E6BF-6CCB-210068B2D4B1}"/>
              </a:ext>
            </a:extLst>
          </p:cNvPr>
          <p:cNvSpPr/>
          <p:nvPr/>
        </p:nvSpPr>
        <p:spPr>
          <a:xfrm>
            <a:off x="5754764" y="374184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9" name="TextBox 18">
            <a:extLst>
              <a:ext uri="{FF2B5EF4-FFF2-40B4-BE49-F238E27FC236}">
                <a16:creationId xmlns:a16="http://schemas.microsoft.com/office/drawing/2014/main" id="{7F8BD02F-946E-8E5E-0C63-44741CA51957}"/>
              </a:ext>
            </a:extLst>
          </p:cNvPr>
          <p:cNvSpPr txBox="1"/>
          <p:nvPr/>
        </p:nvSpPr>
        <p:spPr>
          <a:xfrm>
            <a:off x="5135276" y="374184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22" name="Rectangle 21">
            <a:extLst>
              <a:ext uri="{FF2B5EF4-FFF2-40B4-BE49-F238E27FC236}">
                <a16:creationId xmlns:a16="http://schemas.microsoft.com/office/drawing/2014/main" id="{70981FE2-44AE-AE5F-5E62-B5A87DBDE14E}"/>
              </a:ext>
            </a:extLst>
          </p:cNvPr>
          <p:cNvSpPr/>
          <p:nvPr/>
        </p:nvSpPr>
        <p:spPr>
          <a:xfrm>
            <a:off x="6702586" y="145081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index:</a:t>
            </a:r>
          </a:p>
        </p:txBody>
      </p:sp>
      <p:sp>
        <p:nvSpPr>
          <p:cNvPr id="23" name="Rectangle 22">
            <a:extLst>
              <a:ext uri="{FF2B5EF4-FFF2-40B4-BE49-F238E27FC236}">
                <a16:creationId xmlns:a16="http://schemas.microsoft.com/office/drawing/2014/main" id="{C98FAFD9-8D41-B648-74EF-AEA6223C9382}"/>
              </a:ext>
            </a:extLst>
          </p:cNvPr>
          <p:cNvSpPr/>
          <p:nvPr/>
        </p:nvSpPr>
        <p:spPr>
          <a:xfrm>
            <a:off x="8572567" y="255829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24" name="TextBox 23">
            <a:extLst>
              <a:ext uri="{FF2B5EF4-FFF2-40B4-BE49-F238E27FC236}">
                <a16:creationId xmlns:a16="http://schemas.microsoft.com/office/drawing/2014/main" id="{1DFDBABB-0BB6-2DE0-C2C7-3DF7911DD65A}"/>
              </a:ext>
            </a:extLst>
          </p:cNvPr>
          <p:cNvSpPr txBox="1"/>
          <p:nvPr/>
        </p:nvSpPr>
        <p:spPr>
          <a:xfrm>
            <a:off x="7909963" y="257094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25" name="Straight Connector 24">
            <a:extLst>
              <a:ext uri="{FF2B5EF4-FFF2-40B4-BE49-F238E27FC236}">
                <a16:creationId xmlns:a16="http://schemas.microsoft.com/office/drawing/2014/main" id="{A5D17EEA-DC8C-5C65-1059-8C0F439E0631}"/>
              </a:ext>
            </a:extLst>
          </p:cNvPr>
          <p:cNvCxnSpPr>
            <a:stCxn id="23" idx="1"/>
            <a:endCxn id="23" idx="3"/>
          </p:cNvCxnSpPr>
          <p:nvPr/>
        </p:nvCxnSpPr>
        <p:spPr>
          <a:xfrm>
            <a:off x="8572567" y="291889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B724BF4-C7A5-24A1-5CE9-D60D87C05D8D}"/>
              </a:ext>
            </a:extLst>
          </p:cNvPr>
          <p:cNvSpPr/>
          <p:nvPr/>
        </p:nvSpPr>
        <p:spPr>
          <a:xfrm>
            <a:off x="8576733" y="32794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27" name="TextBox 26">
            <a:extLst>
              <a:ext uri="{FF2B5EF4-FFF2-40B4-BE49-F238E27FC236}">
                <a16:creationId xmlns:a16="http://schemas.microsoft.com/office/drawing/2014/main" id="{25DD9036-F7D0-99DB-BF16-1FD1ED324057}"/>
              </a:ext>
            </a:extLst>
          </p:cNvPr>
          <p:cNvSpPr txBox="1"/>
          <p:nvPr/>
        </p:nvSpPr>
        <p:spPr>
          <a:xfrm>
            <a:off x="7914129" y="32921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28" name="Straight Connector 27">
            <a:extLst>
              <a:ext uri="{FF2B5EF4-FFF2-40B4-BE49-F238E27FC236}">
                <a16:creationId xmlns:a16="http://schemas.microsoft.com/office/drawing/2014/main" id="{A8FE66B5-346C-A467-E088-B38D5B88D50E}"/>
              </a:ext>
            </a:extLst>
          </p:cNvPr>
          <p:cNvCxnSpPr>
            <a:stCxn id="26" idx="1"/>
            <a:endCxn id="26" idx="3"/>
          </p:cNvCxnSpPr>
          <p:nvPr/>
        </p:nvCxnSpPr>
        <p:spPr>
          <a:xfrm>
            <a:off x="8576733" y="36400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300DF27F-6CE4-9442-EFAE-038E8683164D}"/>
              </a:ext>
            </a:extLst>
          </p:cNvPr>
          <p:cNvSpPr/>
          <p:nvPr/>
        </p:nvSpPr>
        <p:spPr>
          <a:xfrm>
            <a:off x="8572567" y="400941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30" name="TextBox 29">
            <a:extLst>
              <a:ext uri="{FF2B5EF4-FFF2-40B4-BE49-F238E27FC236}">
                <a16:creationId xmlns:a16="http://schemas.microsoft.com/office/drawing/2014/main" id="{784F1BCA-4DF8-529D-CD8D-AE5979167308}"/>
              </a:ext>
            </a:extLst>
          </p:cNvPr>
          <p:cNvSpPr txBox="1"/>
          <p:nvPr/>
        </p:nvSpPr>
        <p:spPr>
          <a:xfrm>
            <a:off x="7909963" y="402207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31" name="Straight Connector 30">
            <a:extLst>
              <a:ext uri="{FF2B5EF4-FFF2-40B4-BE49-F238E27FC236}">
                <a16:creationId xmlns:a16="http://schemas.microsoft.com/office/drawing/2014/main" id="{9A28BB35-2831-F5F6-5D5D-AA0C9FC7EBFF}"/>
              </a:ext>
            </a:extLst>
          </p:cNvPr>
          <p:cNvCxnSpPr>
            <a:stCxn id="29" idx="1"/>
            <a:endCxn id="29" idx="3"/>
          </p:cNvCxnSpPr>
          <p:nvPr/>
        </p:nvCxnSpPr>
        <p:spPr>
          <a:xfrm>
            <a:off x="8572567" y="437001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D3AF41B-B1A6-9005-A55C-D1C629FC94D5}"/>
              </a:ext>
            </a:extLst>
          </p:cNvPr>
          <p:cNvSpPr/>
          <p:nvPr/>
        </p:nvSpPr>
        <p:spPr>
          <a:xfrm>
            <a:off x="8576733" y="47306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33" name="TextBox 32">
            <a:extLst>
              <a:ext uri="{FF2B5EF4-FFF2-40B4-BE49-F238E27FC236}">
                <a16:creationId xmlns:a16="http://schemas.microsoft.com/office/drawing/2014/main" id="{5985886C-5772-AC9F-53C5-118F3B01A06A}"/>
              </a:ext>
            </a:extLst>
          </p:cNvPr>
          <p:cNvSpPr txBox="1"/>
          <p:nvPr/>
        </p:nvSpPr>
        <p:spPr>
          <a:xfrm>
            <a:off x="7914129" y="47432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34" name="Straight Connector 33">
            <a:extLst>
              <a:ext uri="{FF2B5EF4-FFF2-40B4-BE49-F238E27FC236}">
                <a16:creationId xmlns:a16="http://schemas.microsoft.com/office/drawing/2014/main" id="{FEE05FCF-CCF7-3486-DCC6-3F3A457BDC4C}"/>
              </a:ext>
            </a:extLst>
          </p:cNvPr>
          <p:cNvCxnSpPr>
            <a:stCxn id="32" idx="1"/>
            <a:endCxn id="32" idx="3"/>
          </p:cNvCxnSpPr>
          <p:nvPr/>
        </p:nvCxnSpPr>
        <p:spPr>
          <a:xfrm>
            <a:off x="8576733" y="50912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59ACA2C-3438-D0B2-4351-0E40CF89770C}"/>
              </a:ext>
            </a:extLst>
          </p:cNvPr>
          <p:cNvSpPr/>
          <p:nvPr/>
        </p:nvSpPr>
        <p:spPr>
          <a:xfrm>
            <a:off x="5750598" y="412896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2</a:t>
            </a:r>
          </a:p>
        </p:txBody>
      </p:sp>
      <p:sp>
        <p:nvSpPr>
          <p:cNvPr id="36" name="TextBox 35">
            <a:extLst>
              <a:ext uri="{FF2B5EF4-FFF2-40B4-BE49-F238E27FC236}">
                <a16:creationId xmlns:a16="http://schemas.microsoft.com/office/drawing/2014/main" id="{53353CC3-248D-C789-BE97-D95F1A41510B}"/>
              </a:ext>
            </a:extLst>
          </p:cNvPr>
          <p:cNvSpPr txBox="1"/>
          <p:nvPr/>
        </p:nvSpPr>
        <p:spPr>
          <a:xfrm>
            <a:off x="5131110" y="412896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[4] </a:t>
            </a:r>
            <a:endParaRPr lang="en-US" dirty="0"/>
          </a:p>
        </p:txBody>
      </p:sp>
      <p:sp>
        <p:nvSpPr>
          <p:cNvPr id="37" name="Rectangle 36">
            <a:extLst>
              <a:ext uri="{FF2B5EF4-FFF2-40B4-BE49-F238E27FC236}">
                <a16:creationId xmlns:a16="http://schemas.microsoft.com/office/drawing/2014/main" id="{AC532B20-83FF-7BCB-F18F-26BCE4079011}"/>
              </a:ext>
            </a:extLst>
          </p:cNvPr>
          <p:cNvSpPr/>
          <p:nvPr/>
        </p:nvSpPr>
        <p:spPr>
          <a:xfrm>
            <a:off x="5750598" y="452085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38" name="TextBox 37">
            <a:extLst>
              <a:ext uri="{FF2B5EF4-FFF2-40B4-BE49-F238E27FC236}">
                <a16:creationId xmlns:a16="http://schemas.microsoft.com/office/drawing/2014/main" id="{FDE84C47-95BC-78F0-EC10-8E92E3505FD4}"/>
              </a:ext>
            </a:extLst>
          </p:cNvPr>
          <p:cNvSpPr txBox="1"/>
          <p:nvPr/>
        </p:nvSpPr>
        <p:spPr>
          <a:xfrm>
            <a:off x="5131110" y="452085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[5] </a:t>
            </a:r>
            <a:endParaRPr lang="en-US" dirty="0"/>
          </a:p>
        </p:txBody>
      </p:sp>
      <p:sp>
        <p:nvSpPr>
          <p:cNvPr id="39" name="Rectangle 38">
            <a:extLst>
              <a:ext uri="{FF2B5EF4-FFF2-40B4-BE49-F238E27FC236}">
                <a16:creationId xmlns:a16="http://schemas.microsoft.com/office/drawing/2014/main" id="{1F5581A3-9BBC-E34F-14A6-F6131C30E201}"/>
              </a:ext>
            </a:extLst>
          </p:cNvPr>
          <p:cNvSpPr/>
          <p:nvPr/>
        </p:nvSpPr>
        <p:spPr>
          <a:xfrm>
            <a:off x="5750598" y="490797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40" name="TextBox 39">
            <a:extLst>
              <a:ext uri="{FF2B5EF4-FFF2-40B4-BE49-F238E27FC236}">
                <a16:creationId xmlns:a16="http://schemas.microsoft.com/office/drawing/2014/main" id="{B57E33BC-1F05-9BF2-4CF6-58033A50D5DF}"/>
              </a:ext>
            </a:extLst>
          </p:cNvPr>
          <p:cNvSpPr txBox="1"/>
          <p:nvPr/>
        </p:nvSpPr>
        <p:spPr>
          <a:xfrm>
            <a:off x="5131110" y="490797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[6] </a:t>
            </a:r>
            <a:endParaRPr lang="en-US" dirty="0"/>
          </a:p>
        </p:txBody>
      </p:sp>
      <p:sp>
        <p:nvSpPr>
          <p:cNvPr id="41" name="Rectangle 40">
            <a:extLst>
              <a:ext uri="{FF2B5EF4-FFF2-40B4-BE49-F238E27FC236}">
                <a16:creationId xmlns:a16="http://schemas.microsoft.com/office/drawing/2014/main" id="{4147C8F8-9967-4E9A-DEF0-F8BBC9FE96F6}"/>
              </a:ext>
            </a:extLst>
          </p:cNvPr>
          <p:cNvSpPr/>
          <p:nvPr/>
        </p:nvSpPr>
        <p:spPr>
          <a:xfrm>
            <a:off x="5750598" y="5299863"/>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42" name="TextBox 41">
            <a:extLst>
              <a:ext uri="{FF2B5EF4-FFF2-40B4-BE49-F238E27FC236}">
                <a16:creationId xmlns:a16="http://schemas.microsoft.com/office/drawing/2014/main" id="{5387E1E6-14EE-CFD2-457C-5516A8EE4BA3}"/>
              </a:ext>
            </a:extLst>
          </p:cNvPr>
          <p:cNvSpPr txBox="1"/>
          <p:nvPr/>
        </p:nvSpPr>
        <p:spPr>
          <a:xfrm>
            <a:off x="5131110" y="52998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[7] </a:t>
            </a:r>
            <a:endParaRPr lang="en-US" dirty="0"/>
          </a:p>
        </p:txBody>
      </p:sp>
      <p:sp>
        <p:nvSpPr>
          <p:cNvPr id="43" name="Rectangle 42">
            <a:extLst>
              <a:ext uri="{FF2B5EF4-FFF2-40B4-BE49-F238E27FC236}">
                <a16:creationId xmlns:a16="http://schemas.microsoft.com/office/drawing/2014/main" id="{07A74D80-59DE-FAD9-275E-26FEDC6148B9}"/>
              </a:ext>
            </a:extLst>
          </p:cNvPr>
          <p:cNvSpPr/>
          <p:nvPr/>
        </p:nvSpPr>
        <p:spPr>
          <a:xfrm>
            <a:off x="10860777" y="261055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sp>
        <p:nvSpPr>
          <p:cNvPr id="44" name="Rectangle 43">
            <a:extLst>
              <a:ext uri="{FF2B5EF4-FFF2-40B4-BE49-F238E27FC236}">
                <a16:creationId xmlns:a16="http://schemas.microsoft.com/office/drawing/2014/main" id="{6360AC1A-AFA4-8EDC-881E-2D857BCB43D2}"/>
              </a:ext>
            </a:extLst>
          </p:cNvPr>
          <p:cNvSpPr/>
          <p:nvPr/>
        </p:nvSpPr>
        <p:spPr>
          <a:xfrm>
            <a:off x="10851487" y="297893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45" name="Rectangle 44">
            <a:extLst>
              <a:ext uri="{FF2B5EF4-FFF2-40B4-BE49-F238E27FC236}">
                <a16:creationId xmlns:a16="http://schemas.microsoft.com/office/drawing/2014/main" id="{0E9C53F6-A944-25C5-3BE3-812B8560C769}"/>
              </a:ext>
            </a:extLst>
          </p:cNvPr>
          <p:cNvSpPr/>
          <p:nvPr/>
        </p:nvSpPr>
        <p:spPr>
          <a:xfrm>
            <a:off x="10851487" y="336211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46" name="Rectangle 45">
            <a:extLst>
              <a:ext uri="{FF2B5EF4-FFF2-40B4-BE49-F238E27FC236}">
                <a16:creationId xmlns:a16="http://schemas.microsoft.com/office/drawing/2014/main" id="{53FEDACF-138F-1999-BD34-EDEA0FAF579C}"/>
              </a:ext>
            </a:extLst>
          </p:cNvPr>
          <p:cNvSpPr/>
          <p:nvPr/>
        </p:nvSpPr>
        <p:spPr>
          <a:xfrm>
            <a:off x="10842197" y="373050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7" name="Rectangle 46">
            <a:extLst>
              <a:ext uri="{FF2B5EF4-FFF2-40B4-BE49-F238E27FC236}">
                <a16:creationId xmlns:a16="http://schemas.microsoft.com/office/drawing/2014/main" id="{09E98877-8508-98A2-7044-5DF5F7010379}"/>
              </a:ext>
            </a:extLst>
          </p:cNvPr>
          <p:cNvSpPr/>
          <p:nvPr/>
        </p:nvSpPr>
        <p:spPr>
          <a:xfrm>
            <a:off x="10851487" y="411367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sp>
        <p:nvSpPr>
          <p:cNvPr id="48" name="Rectangle 47">
            <a:extLst>
              <a:ext uri="{FF2B5EF4-FFF2-40B4-BE49-F238E27FC236}">
                <a16:creationId xmlns:a16="http://schemas.microsoft.com/office/drawing/2014/main" id="{2CE64246-03DF-E82E-864D-D52BBD145850}"/>
              </a:ext>
            </a:extLst>
          </p:cNvPr>
          <p:cNvSpPr/>
          <p:nvPr/>
        </p:nvSpPr>
        <p:spPr>
          <a:xfrm>
            <a:off x="10842197" y="448206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"42"</a:t>
            </a:r>
          </a:p>
        </p:txBody>
      </p:sp>
      <p:cxnSp>
        <p:nvCxnSpPr>
          <p:cNvPr id="49" name="Straight Arrow Connector 48">
            <a:extLst>
              <a:ext uri="{FF2B5EF4-FFF2-40B4-BE49-F238E27FC236}">
                <a16:creationId xmlns:a16="http://schemas.microsoft.com/office/drawing/2014/main" id="{A1FFD12B-681B-5B66-96FC-79B4DF306ECD}"/>
              </a:ext>
            </a:extLst>
          </p:cNvPr>
          <p:cNvCxnSpPr>
            <a:cxnSpLocks/>
            <a:endCxn id="43" idx="1"/>
          </p:cNvCxnSpPr>
          <p:nvPr/>
        </p:nvCxnSpPr>
        <p:spPr>
          <a:xfrm flipV="1">
            <a:off x="9766278" y="2753121"/>
            <a:ext cx="1094499" cy="1157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4146856-7CF8-7383-970F-33DD79E37A0B}"/>
              </a:ext>
            </a:extLst>
          </p:cNvPr>
          <p:cNvCxnSpPr>
            <a:cxnSpLocks/>
            <a:endCxn id="44" idx="1"/>
          </p:cNvCxnSpPr>
          <p:nvPr/>
        </p:nvCxnSpPr>
        <p:spPr>
          <a:xfrm flipV="1">
            <a:off x="9810125" y="3103213"/>
            <a:ext cx="1041362" cy="61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EFCE36A-7C51-9C40-CF51-BD8DFB4C83FC}"/>
              </a:ext>
            </a:extLst>
          </p:cNvPr>
          <p:cNvCxnSpPr>
            <a:cxnSpLocks/>
            <a:endCxn id="45" idx="1"/>
          </p:cNvCxnSpPr>
          <p:nvPr/>
        </p:nvCxnSpPr>
        <p:spPr>
          <a:xfrm>
            <a:off x="9818457" y="3483782"/>
            <a:ext cx="1033030" cy="2090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557C81A-583C-E9AC-04C5-4AAD61CFAF24}"/>
              </a:ext>
            </a:extLst>
          </p:cNvPr>
          <p:cNvCxnSpPr>
            <a:cxnSpLocks/>
            <a:endCxn id="46" idx="1"/>
          </p:cNvCxnSpPr>
          <p:nvPr/>
        </p:nvCxnSpPr>
        <p:spPr>
          <a:xfrm>
            <a:off x="9818457" y="3839259"/>
            <a:ext cx="1023740" cy="15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9CF9C21-2B23-3D7D-8ECD-E3A8A9E59971}"/>
              </a:ext>
            </a:extLst>
          </p:cNvPr>
          <p:cNvCxnSpPr>
            <a:cxnSpLocks/>
            <a:endCxn id="47" idx="1"/>
          </p:cNvCxnSpPr>
          <p:nvPr/>
        </p:nvCxnSpPr>
        <p:spPr>
          <a:xfrm>
            <a:off x="9818457" y="4215372"/>
            <a:ext cx="1033030" cy="408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B910CE71-3B82-6DF0-A17A-1167EA81B813}"/>
              </a:ext>
            </a:extLst>
          </p:cNvPr>
          <p:cNvCxnSpPr>
            <a:cxnSpLocks/>
          </p:cNvCxnSpPr>
          <p:nvPr/>
        </p:nvCxnSpPr>
        <p:spPr>
          <a:xfrm>
            <a:off x="9818457" y="4558674"/>
            <a:ext cx="1042320" cy="367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06FE9479-16EF-9515-BBDE-C30B5C7BF494}"/>
              </a:ext>
            </a:extLst>
          </p:cNvPr>
          <p:cNvCxnSpPr>
            <a:cxnSpLocks/>
            <a:endCxn id="4" idx="0"/>
          </p:cNvCxnSpPr>
          <p:nvPr/>
        </p:nvCxnSpPr>
        <p:spPr>
          <a:xfrm flipH="1">
            <a:off x="6260551" y="1659141"/>
            <a:ext cx="1692528" cy="9118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FBEEF99-D461-069D-ED29-C68839B3CF79}"/>
              </a:ext>
            </a:extLst>
          </p:cNvPr>
          <p:cNvCxnSpPr>
            <a:cxnSpLocks/>
            <a:endCxn id="23" idx="0"/>
          </p:cNvCxnSpPr>
          <p:nvPr/>
        </p:nvCxnSpPr>
        <p:spPr>
          <a:xfrm>
            <a:off x="8142029" y="1267254"/>
            <a:ext cx="1223802" cy="129103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29355EAF-76A4-F401-82F2-B44C7C6A09FD}"/>
              </a:ext>
            </a:extLst>
          </p:cNvPr>
          <p:cNvSpPr/>
          <p:nvPr/>
        </p:nvSpPr>
        <p:spPr>
          <a:xfrm>
            <a:off x="2028739" y="511260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8</a:t>
            </a:r>
          </a:p>
        </p:txBody>
      </p:sp>
      <p:sp>
        <p:nvSpPr>
          <p:cNvPr id="75" name="Rectangle 74">
            <a:extLst>
              <a:ext uri="{FF2B5EF4-FFF2-40B4-BE49-F238E27FC236}">
                <a16:creationId xmlns:a16="http://schemas.microsoft.com/office/drawing/2014/main" id="{66E3C015-A909-C52A-44B3-564F2407749E}"/>
              </a:ext>
            </a:extLst>
          </p:cNvPr>
          <p:cNvSpPr/>
          <p:nvPr/>
        </p:nvSpPr>
        <p:spPr>
          <a:xfrm>
            <a:off x="911745" y="534343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76" name="Straight Arrow Connector 75">
            <a:extLst>
              <a:ext uri="{FF2B5EF4-FFF2-40B4-BE49-F238E27FC236}">
                <a16:creationId xmlns:a16="http://schemas.microsoft.com/office/drawing/2014/main" id="{70F401F9-37EF-B475-1861-53893C839F27}"/>
              </a:ext>
            </a:extLst>
          </p:cNvPr>
          <p:cNvCxnSpPr>
            <a:cxnSpLocks/>
            <a:stCxn id="75" idx="3"/>
            <a:endCxn id="74" idx="1"/>
          </p:cNvCxnSpPr>
          <p:nvPr/>
        </p:nvCxnSpPr>
        <p:spPr>
          <a:xfrm flipV="1">
            <a:off x="1688355" y="552564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30286A2-C540-381D-7A88-3CE567AB9A90}"/>
              </a:ext>
            </a:extLst>
          </p:cNvPr>
          <p:cNvCxnSpPr>
            <a:cxnSpLocks/>
            <a:stCxn id="74" idx="3"/>
            <a:endCxn id="36" idx="1"/>
          </p:cNvCxnSpPr>
          <p:nvPr/>
        </p:nvCxnSpPr>
        <p:spPr>
          <a:xfrm flipV="1">
            <a:off x="3191319" y="4313633"/>
            <a:ext cx="1939791" cy="121201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C2C1FB23-819A-2FD8-AA5E-411DB0004324}"/>
              </a:ext>
            </a:extLst>
          </p:cNvPr>
          <p:cNvCxnSpPr>
            <a:cxnSpLocks/>
            <a:stCxn id="35" idx="3"/>
            <a:endCxn id="30" idx="1"/>
          </p:cNvCxnSpPr>
          <p:nvPr/>
        </p:nvCxnSpPr>
        <p:spPr>
          <a:xfrm flipV="1">
            <a:off x="6762172" y="4206740"/>
            <a:ext cx="1147791" cy="1181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0EC4B0C-2B08-FE1F-2480-33671D753C73}"/>
              </a:ext>
            </a:extLst>
          </p:cNvPr>
          <p:cNvCxnSpPr>
            <a:cxnSpLocks/>
            <a:stCxn id="4" idx="3"/>
            <a:endCxn id="27" idx="1"/>
          </p:cNvCxnSpPr>
          <p:nvPr/>
        </p:nvCxnSpPr>
        <p:spPr>
          <a:xfrm>
            <a:off x="6766338" y="2766893"/>
            <a:ext cx="1147791" cy="7099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D33C689-CB3C-6639-7A4E-39B500226524}"/>
              </a:ext>
            </a:extLst>
          </p:cNvPr>
          <p:cNvCxnSpPr>
            <a:cxnSpLocks/>
            <a:stCxn id="18" idx="3"/>
            <a:endCxn id="24" idx="1"/>
          </p:cNvCxnSpPr>
          <p:nvPr/>
        </p:nvCxnSpPr>
        <p:spPr>
          <a:xfrm flipV="1">
            <a:off x="6766338" y="2755615"/>
            <a:ext cx="1143625" cy="11821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F06EAC-C7D6-C7F8-07E0-7B81B4D14AF0}"/>
              </a:ext>
            </a:extLst>
          </p:cNvPr>
          <p:cNvSpPr txBox="1"/>
          <p:nvPr/>
        </p:nvSpPr>
        <p:spPr>
          <a:xfrm>
            <a:off x="714931" y="523615"/>
            <a:ext cx="4134636" cy="280076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p3dict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a:t>
            </a:r>
          </a:p>
          <a:p>
            <a:r>
              <a:rPr lang="en-US" sz="1600" b="1" dirty="0">
                <a:latin typeface="Courier New" panose="02070309020205020404" pitchFamily="49" charset="0"/>
                <a:cs typeface="Courier New" panose="02070309020205020404" pitchFamily="49" charset="0"/>
              </a:rPr>
              <a:t>   int *index;</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5376222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72EE8-8B35-FDB6-5198-352299360885}"/>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C0E3447A-C117-73C2-B0B0-AE961071AE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30056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4AE3D-C70D-220E-82A8-C1D64A900A0F}"/>
              </a:ext>
            </a:extLst>
          </p:cNvPr>
          <p:cNvSpPr>
            <a:spLocks noGrp="1"/>
          </p:cNvSpPr>
          <p:nvPr>
            <p:ph type="title"/>
          </p:nvPr>
        </p:nvSpPr>
        <p:spPr/>
        <p:txBody>
          <a:bodyPr/>
          <a:lstStyle/>
          <a:p>
            <a:r>
              <a:rPr lang="en-US" dirty="0"/>
              <a:t>Acknowledgements / Contributions</a:t>
            </a:r>
          </a:p>
        </p:txBody>
      </p:sp>
      <p:sp>
        <p:nvSpPr>
          <p:cNvPr id="7" name="TextBox 6">
            <a:extLst>
              <a:ext uri="{FF2B5EF4-FFF2-40B4-BE49-F238E27FC236}">
                <a16:creationId xmlns:a16="http://schemas.microsoft.com/office/drawing/2014/main" id="{D1725F2C-A6DC-4096-AD36-A6A5AF1FFD40}"/>
              </a:ext>
            </a:extLst>
          </p:cNvPr>
          <p:cNvSpPr txBox="1"/>
          <p:nvPr/>
        </p:nvSpPr>
        <p:spPr>
          <a:xfrm>
            <a:off x="838201" y="1502688"/>
            <a:ext cx="5055704" cy="2492990"/>
          </a:xfrm>
          <a:prstGeom prst="rect">
            <a:avLst/>
          </a:prstGeom>
          <a:noFill/>
        </p:spPr>
        <p:txBody>
          <a:bodyPr wrap="square" rtlCol="0">
            <a:spAutoFit/>
          </a:bodyPr>
          <a:lstStyle/>
          <a:p>
            <a:r>
              <a:rPr lang="en-US" sz="1200" dirty="0"/>
              <a:t>These slides are Copyright 2023-  Charles R. Severance (</a:t>
            </a:r>
            <a:r>
              <a:rPr lang="en-US" sz="1200" dirty="0" err="1"/>
              <a:t>online.dr-chuck.com</a:t>
            </a:r>
            <a:r>
              <a:rPr lang="en-US" sz="1200" dirty="0"/>
              <a:t>) as part of www.cc4e.com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endParaRPr lang="en-US" sz="1200" dirty="0"/>
          </a:p>
          <a:p>
            <a:r>
              <a:rPr lang="en-US" sz="1200" dirty="0"/>
              <a:t>Initial Development: Charles Severance, University of Michigan School of Information</a:t>
            </a:r>
          </a:p>
          <a:p>
            <a:endParaRPr lang="en-US" sz="1200" dirty="0"/>
          </a:p>
          <a:p>
            <a:r>
              <a:rPr lang="en-US" sz="1200" b="1" dirty="0"/>
              <a:t>Insert new Contributors and Translators here including names and dates</a:t>
            </a:r>
          </a:p>
          <a:p>
            <a:endParaRPr lang="en-US" sz="1200" dirty="0"/>
          </a:p>
          <a:p>
            <a:endParaRPr lang="en-US" sz="1200" dirty="0"/>
          </a:p>
        </p:txBody>
      </p:sp>
      <p:sp>
        <p:nvSpPr>
          <p:cNvPr id="8" name="TextBox 7">
            <a:extLst>
              <a:ext uri="{FF2B5EF4-FFF2-40B4-BE49-F238E27FC236}">
                <a16:creationId xmlns:a16="http://schemas.microsoft.com/office/drawing/2014/main" id="{A5B0D5A1-502A-F6A1-76FD-6D954B37EE94}"/>
              </a:ext>
            </a:extLst>
          </p:cNvPr>
          <p:cNvSpPr txBox="1"/>
          <p:nvPr/>
        </p:nvSpPr>
        <p:spPr>
          <a:xfrm>
            <a:off x="6298097" y="1502688"/>
            <a:ext cx="5055704" cy="461665"/>
          </a:xfrm>
          <a:prstGeom prst="rect">
            <a:avLst/>
          </a:prstGeom>
          <a:noFill/>
        </p:spPr>
        <p:txBody>
          <a:bodyPr wrap="square" rtlCol="0">
            <a:spAutoFit/>
          </a:bodyPr>
          <a:lstStyle/>
          <a:p>
            <a:r>
              <a:rPr lang="en-US" sz="1200" b="1" dirty="0"/>
              <a:t>Continue new Contributors and Translators here</a:t>
            </a:r>
          </a:p>
          <a:p>
            <a:endParaRPr lang="en-US" sz="1200" dirty="0"/>
          </a:p>
        </p:txBody>
      </p:sp>
    </p:spTree>
    <p:extLst>
      <p:ext uri="{BB962C8B-B14F-4D97-AF65-F5344CB8AC3E}">
        <p14:creationId xmlns:p14="http://schemas.microsoft.com/office/powerpoint/2010/main" val="2963881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20851" y="1728270"/>
            <a:ext cx="3943708" cy="353943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int main() {</a:t>
            </a:r>
          </a:p>
          <a:p>
            <a:r>
              <a:rPr lang="en-US" sz="1400" b="1" dirty="0">
                <a:latin typeface="Courier New" panose="02070309020205020404" pitchFamily="49" charset="0"/>
                <a:cs typeface="Courier New" panose="02070309020205020404" pitchFamily="49" charset="0"/>
              </a:rPr>
              <a:t>    struct </a:t>
            </a:r>
            <a:r>
              <a:rPr lang="en-US" sz="1400" b="1" dirty="0" err="1">
                <a:latin typeface="Courier New" panose="02070309020205020404" pitchFamily="49" charset="0"/>
                <a:cs typeface="Courier New" panose="02070309020205020404" pitchFamily="49" charset="0"/>
              </a:rPr>
              <a:t>pystr</a:t>
            </a:r>
            <a:r>
              <a:rPr lang="en-US" sz="1400" b="1" dirty="0">
                <a:latin typeface="Courier New" panose="02070309020205020404" pitchFamily="49" charset="0"/>
                <a:cs typeface="Courier New" panose="02070309020205020404" pitchFamily="49" charset="0"/>
              </a:rPr>
              <a:t> * x = </a:t>
            </a:r>
            <a:r>
              <a:rPr lang="en-US" sz="1400" b="1" dirty="0" err="1">
                <a:latin typeface="Courier New" panose="02070309020205020404" pitchFamily="49" charset="0"/>
                <a:cs typeface="Courier New" panose="02070309020205020404" pitchFamily="49" charset="0"/>
              </a:rPr>
              <a:t>pystr_new</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'H');</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'e');</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 ');</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'w');</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'r');</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'd');</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83E5487D-8189-D92B-C8CD-606BDF5399E3}"/>
              </a:ext>
            </a:extLst>
          </p:cNvPr>
          <p:cNvSpPr>
            <a:spLocks noGrp="1"/>
          </p:cNvSpPr>
          <p:nvPr>
            <p:ph type="title"/>
          </p:nvPr>
        </p:nvSpPr>
        <p:spPr/>
        <p:txBody>
          <a:bodyPr/>
          <a:lstStyle/>
          <a:p>
            <a:pPr algn="r"/>
            <a:r>
              <a:rPr lang="en-US" dirty="0" err="1"/>
              <a:t>pystr_append</a:t>
            </a:r>
            <a:r>
              <a:rPr lang="en-US" dirty="0"/>
              <a:t>()</a:t>
            </a:r>
          </a:p>
        </p:txBody>
      </p:sp>
      <p:grpSp>
        <p:nvGrpSpPr>
          <p:cNvPr id="19" name="Group 18">
            <a:extLst>
              <a:ext uri="{FF2B5EF4-FFF2-40B4-BE49-F238E27FC236}">
                <a16:creationId xmlns:a16="http://schemas.microsoft.com/office/drawing/2014/main" id="{CA9B6A79-1A42-0EAF-101B-18FA4F5D4E81}"/>
              </a:ext>
            </a:extLst>
          </p:cNvPr>
          <p:cNvGrpSpPr/>
          <p:nvPr/>
        </p:nvGrpSpPr>
        <p:grpSpPr>
          <a:xfrm>
            <a:off x="3156400" y="3705631"/>
            <a:ext cx="3267134" cy="543176"/>
            <a:chOff x="957137" y="5796734"/>
            <a:chExt cx="3267134" cy="543176"/>
          </a:xfrm>
        </p:grpSpPr>
        <p:sp>
          <p:nvSpPr>
            <p:cNvPr id="20" name="Rectangle 19">
              <a:extLst>
                <a:ext uri="{FF2B5EF4-FFF2-40B4-BE49-F238E27FC236}">
                  <a16:creationId xmlns:a16="http://schemas.microsoft.com/office/drawing/2014/main" id="{DA11A7C6-64D7-23F5-F59D-290D150DCA75}"/>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1" name="TextBox 20">
              <a:extLst>
                <a:ext uri="{FF2B5EF4-FFF2-40B4-BE49-F238E27FC236}">
                  <a16:creationId xmlns:a16="http://schemas.microsoft.com/office/drawing/2014/main" id="{C8804C2E-C169-DA07-D904-F854A25B235C}"/>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a:t>
              </a:r>
              <a:r>
                <a:rPr lang="en-US" sz="2050" dirty="0">
                  <a:solidFill>
                    <a:schemeClr val="tx1"/>
                  </a:solidFill>
                  <a:latin typeface="Courier New" panose="02070309020205020404" pitchFamily="49" charset="0"/>
                  <a:cs typeface="Courier New" panose="02070309020205020404" pitchFamily="49" charset="0"/>
                </a:rPr>
                <a:t>∅</a:t>
              </a:r>
            </a:p>
          </p:txBody>
        </p:sp>
      </p:grpSp>
      <p:sp>
        <p:nvSpPr>
          <p:cNvPr id="22" name="Rectangle 21">
            <a:extLst>
              <a:ext uri="{FF2B5EF4-FFF2-40B4-BE49-F238E27FC236}">
                <a16:creationId xmlns:a16="http://schemas.microsoft.com/office/drawing/2014/main" id="{05CB4072-F964-3FBE-F3BC-B6CF70A3A4CB}"/>
              </a:ext>
            </a:extLst>
          </p:cNvPr>
          <p:cNvSpPr/>
          <p:nvPr/>
        </p:nvSpPr>
        <p:spPr>
          <a:xfrm>
            <a:off x="838200" y="293612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9</a:t>
            </a:r>
          </a:p>
        </p:txBody>
      </p:sp>
      <p:sp>
        <p:nvSpPr>
          <p:cNvPr id="23" name="Rectangle 22">
            <a:extLst>
              <a:ext uri="{FF2B5EF4-FFF2-40B4-BE49-F238E27FC236}">
                <a16:creationId xmlns:a16="http://schemas.microsoft.com/office/drawing/2014/main" id="{229C0AAB-8D29-FF50-70F7-808FD0F6C811}"/>
              </a:ext>
            </a:extLst>
          </p:cNvPr>
          <p:cNvSpPr/>
          <p:nvPr/>
        </p:nvSpPr>
        <p:spPr>
          <a:xfrm>
            <a:off x="838200" y="371989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24" name="Curved Connector 23">
            <a:extLst>
              <a:ext uri="{FF2B5EF4-FFF2-40B4-BE49-F238E27FC236}">
                <a16:creationId xmlns:a16="http://schemas.microsoft.com/office/drawing/2014/main" id="{A13F317E-0BEF-AB17-30AC-245CCB0EF856}"/>
              </a:ext>
            </a:extLst>
          </p:cNvPr>
          <p:cNvCxnSpPr>
            <a:cxnSpLocks/>
            <a:endCxn id="21" idx="1"/>
          </p:cNvCxnSpPr>
          <p:nvPr/>
        </p:nvCxnSpPr>
        <p:spPr>
          <a:xfrm>
            <a:off x="2212139" y="3871820"/>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E66AE74-4140-6DFD-1A27-0FCC5F01AFD2}"/>
              </a:ext>
            </a:extLst>
          </p:cNvPr>
          <p:cNvSpPr/>
          <p:nvPr/>
        </p:nvSpPr>
        <p:spPr>
          <a:xfrm>
            <a:off x="838200" y="332801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6" name="Group 5">
            <a:extLst>
              <a:ext uri="{FF2B5EF4-FFF2-40B4-BE49-F238E27FC236}">
                <a16:creationId xmlns:a16="http://schemas.microsoft.com/office/drawing/2014/main" id="{AC58F70E-D8B3-1F28-5D4C-154862FA533E}"/>
              </a:ext>
            </a:extLst>
          </p:cNvPr>
          <p:cNvGrpSpPr/>
          <p:nvPr/>
        </p:nvGrpSpPr>
        <p:grpSpPr>
          <a:xfrm>
            <a:off x="3060619" y="1581736"/>
            <a:ext cx="3267134" cy="543176"/>
            <a:chOff x="957137" y="5796734"/>
            <a:chExt cx="3267134" cy="543176"/>
          </a:xfrm>
        </p:grpSpPr>
        <p:sp>
          <p:nvSpPr>
            <p:cNvPr id="26" name="Rectangle 25">
              <a:extLst>
                <a:ext uri="{FF2B5EF4-FFF2-40B4-BE49-F238E27FC236}">
                  <a16:creationId xmlns:a16="http://schemas.microsoft.com/office/drawing/2014/main" id="{6328A5AE-44B4-705D-AC16-BCE4DCFD8CB8}"/>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7" name="TextBox 26">
              <a:extLst>
                <a:ext uri="{FF2B5EF4-FFF2-40B4-BE49-F238E27FC236}">
                  <a16:creationId xmlns:a16="http://schemas.microsoft.com/office/drawing/2014/main" id="{1280F85E-4FAF-7A00-3A4F-9B50F38FEA9B}"/>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a:t>
              </a:r>
              <a:r>
                <a:rPr lang="en-US" sz="2050" dirty="0">
                  <a:solidFill>
                    <a:schemeClr val="tx1"/>
                  </a:solidFill>
                  <a:latin typeface="Courier New" panose="02070309020205020404" pitchFamily="49" charset="0"/>
                  <a:cs typeface="Courier New" panose="02070309020205020404" pitchFamily="49" charset="0"/>
                </a:rPr>
                <a:t>∅ ? ? ? ? ? ? ?</a:t>
              </a:r>
            </a:p>
          </p:txBody>
        </p:sp>
      </p:grpSp>
      <p:sp>
        <p:nvSpPr>
          <p:cNvPr id="28" name="Rectangle 27">
            <a:extLst>
              <a:ext uri="{FF2B5EF4-FFF2-40B4-BE49-F238E27FC236}">
                <a16:creationId xmlns:a16="http://schemas.microsoft.com/office/drawing/2014/main" id="{5D71D9EA-96F2-E415-2482-8307611E208B}"/>
              </a:ext>
            </a:extLst>
          </p:cNvPr>
          <p:cNvSpPr/>
          <p:nvPr/>
        </p:nvSpPr>
        <p:spPr>
          <a:xfrm>
            <a:off x="742419" y="81222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a:t>
            </a:r>
          </a:p>
        </p:txBody>
      </p:sp>
      <p:sp>
        <p:nvSpPr>
          <p:cNvPr id="29" name="Rectangle 28">
            <a:extLst>
              <a:ext uri="{FF2B5EF4-FFF2-40B4-BE49-F238E27FC236}">
                <a16:creationId xmlns:a16="http://schemas.microsoft.com/office/drawing/2014/main" id="{E4D7A33B-3FC4-02D6-754A-ED5EF2325EFA}"/>
              </a:ext>
            </a:extLst>
          </p:cNvPr>
          <p:cNvSpPr/>
          <p:nvPr/>
        </p:nvSpPr>
        <p:spPr>
          <a:xfrm>
            <a:off x="742419" y="159600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0" name="Curved Connector 29">
            <a:extLst>
              <a:ext uri="{FF2B5EF4-FFF2-40B4-BE49-F238E27FC236}">
                <a16:creationId xmlns:a16="http://schemas.microsoft.com/office/drawing/2014/main" id="{9C3AF0FA-FF27-3B08-6031-E6220800132F}"/>
              </a:ext>
            </a:extLst>
          </p:cNvPr>
          <p:cNvCxnSpPr>
            <a:cxnSpLocks/>
            <a:endCxn id="27" idx="1"/>
          </p:cNvCxnSpPr>
          <p:nvPr/>
        </p:nvCxnSpPr>
        <p:spPr>
          <a:xfrm>
            <a:off x="2116358" y="1747925"/>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6BC4AAC-7194-3B09-4F63-6469A502DA2F}"/>
              </a:ext>
            </a:extLst>
          </p:cNvPr>
          <p:cNvSpPr/>
          <p:nvPr/>
        </p:nvSpPr>
        <p:spPr>
          <a:xfrm>
            <a:off x="742419" y="120411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32" name="Group 31">
            <a:extLst>
              <a:ext uri="{FF2B5EF4-FFF2-40B4-BE49-F238E27FC236}">
                <a16:creationId xmlns:a16="http://schemas.microsoft.com/office/drawing/2014/main" id="{09206BC8-56C7-BB40-7AAE-01F9E6CB83A9}"/>
              </a:ext>
            </a:extLst>
          </p:cNvPr>
          <p:cNvGrpSpPr/>
          <p:nvPr/>
        </p:nvGrpSpPr>
        <p:grpSpPr>
          <a:xfrm>
            <a:off x="3156399" y="5620313"/>
            <a:ext cx="7623217" cy="543176"/>
            <a:chOff x="957137" y="5796734"/>
            <a:chExt cx="3267134" cy="543176"/>
          </a:xfrm>
        </p:grpSpPr>
        <p:sp>
          <p:nvSpPr>
            <p:cNvPr id="33" name="Rectangle 32">
              <a:extLst>
                <a:ext uri="{FF2B5EF4-FFF2-40B4-BE49-F238E27FC236}">
                  <a16:creationId xmlns:a16="http://schemas.microsoft.com/office/drawing/2014/main" id="{938BD050-2506-66B9-4BC4-A47A0FAE28EF}"/>
                </a:ext>
              </a:extLst>
            </p:cNvPr>
            <p:cNvSpPr/>
            <p:nvPr/>
          </p:nvSpPr>
          <p:spPr>
            <a:xfrm>
              <a:off x="995774" y="5796734"/>
              <a:ext cx="2659980"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34" name="TextBox 33">
              <a:extLst>
                <a:ext uri="{FF2B5EF4-FFF2-40B4-BE49-F238E27FC236}">
                  <a16:creationId xmlns:a16="http://schemas.microsoft.com/office/drawing/2014/main" id="{EE63E04B-B9BF-F9A6-40BC-02318BAD00B3}"/>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l</a:t>
              </a:r>
              <a:endParaRPr lang="en-US" sz="2050" dirty="0">
                <a:solidFill>
                  <a:schemeClr val="tx1"/>
                </a:solidFill>
                <a:latin typeface="Courier New" panose="02070309020205020404" pitchFamily="49" charset="0"/>
                <a:cs typeface="Courier New" panose="02070309020205020404" pitchFamily="49" charset="0"/>
              </a:endParaRPr>
            </a:p>
          </p:txBody>
        </p:sp>
      </p:grpSp>
      <p:sp>
        <p:nvSpPr>
          <p:cNvPr id="35" name="Rectangle 34">
            <a:extLst>
              <a:ext uri="{FF2B5EF4-FFF2-40B4-BE49-F238E27FC236}">
                <a16:creationId xmlns:a16="http://schemas.microsoft.com/office/drawing/2014/main" id="{E540EBAB-5645-8016-4264-DF651B1159EC}"/>
              </a:ext>
            </a:extLst>
          </p:cNvPr>
          <p:cNvSpPr/>
          <p:nvPr/>
        </p:nvSpPr>
        <p:spPr>
          <a:xfrm>
            <a:off x="838200" y="485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11</a:t>
            </a:r>
          </a:p>
        </p:txBody>
      </p:sp>
      <p:sp>
        <p:nvSpPr>
          <p:cNvPr id="36" name="Rectangle 35">
            <a:extLst>
              <a:ext uri="{FF2B5EF4-FFF2-40B4-BE49-F238E27FC236}">
                <a16:creationId xmlns:a16="http://schemas.microsoft.com/office/drawing/2014/main" id="{253298CD-7FAB-9987-39E8-7259A7F7A982}"/>
              </a:ext>
            </a:extLst>
          </p:cNvPr>
          <p:cNvSpPr/>
          <p:nvPr/>
        </p:nvSpPr>
        <p:spPr>
          <a:xfrm>
            <a:off x="838200" y="563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7" name="Curved Connector 36">
            <a:extLst>
              <a:ext uri="{FF2B5EF4-FFF2-40B4-BE49-F238E27FC236}">
                <a16:creationId xmlns:a16="http://schemas.microsoft.com/office/drawing/2014/main" id="{DF939AF0-8870-9EEC-048C-9658EC2D13C1}"/>
              </a:ext>
            </a:extLst>
          </p:cNvPr>
          <p:cNvCxnSpPr>
            <a:cxnSpLocks/>
            <a:endCxn id="34" idx="1"/>
          </p:cNvCxnSpPr>
          <p:nvPr/>
        </p:nvCxnSpPr>
        <p:spPr>
          <a:xfrm>
            <a:off x="2212139" y="5786502"/>
            <a:ext cx="944260"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F1F58609-29E1-57D5-25FE-6DFEA97A9B5E}"/>
              </a:ext>
            </a:extLst>
          </p:cNvPr>
          <p:cNvSpPr/>
          <p:nvPr/>
        </p:nvSpPr>
        <p:spPr>
          <a:xfrm>
            <a:off x="838200" y="524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20</a:t>
            </a:r>
          </a:p>
        </p:txBody>
      </p:sp>
      <p:sp>
        <p:nvSpPr>
          <p:cNvPr id="39" name="TextBox 38">
            <a:extLst>
              <a:ext uri="{FF2B5EF4-FFF2-40B4-BE49-F238E27FC236}">
                <a16:creationId xmlns:a16="http://schemas.microsoft.com/office/drawing/2014/main" id="{BC5A5CA4-5458-5B00-A585-83A982B1A1D9}"/>
              </a:ext>
            </a:extLst>
          </p:cNvPr>
          <p:cNvSpPr txBox="1"/>
          <p:nvPr/>
        </p:nvSpPr>
        <p:spPr>
          <a:xfrm>
            <a:off x="6327753" y="5683476"/>
            <a:ext cx="3308795"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d </a:t>
            </a:r>
            <a:r>
              <a:rPr lang="en-US" sz="2050" dirty="0">
                <a:solidFill>
                  <a:schemeClr val="tx1"/>
                </a:solidFill>
                <a:latin typeface="Courier New" panose="02070309020205020404" pitchFamily="49" charset="0"/>
                <a:cs typeface="Courier New" panose="02070309020205020404" pitchFamily="49" charset="0"/>
              </a:rPr>
              <a:t>∅ ? ? ? ? ? ? ? ?</a:t>
            </a:r>
          </a:p>
        </p:txBody>
      </p:sp>
      <p:sp>
        <p:nvSpPr>
          <p:cNvPr id="40" name="Left-Right Arrow 39">
            <a:extLst>
              <a:ext uri="{FF2B5EF4-FFF2-40B4-BE49-F238E27FC236}">
                <a16:creationId xmlns:a16="http://schemas.microsoft.com/office/drawing/2014/main" id="{2A21625C-9027-E038-8E73-290D0966B4A3}"/>
              </a:ext>
            </a:extLst>
          </p:cNvPr>
          <p:cNvSpPr/>
          <p:nvPr/>
        </p:nvSpPr>
        <p:spPr>
          <a:xfrm>
            <a:off x="4858225" y="4671401"/>
            <a:ext cx="1223493" cy="54317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realloc</a:t>
            </a:r>
            <a:r>
              <a:rPr lang="en-US" dirty="0"/>
              <a:t>()</a:t>
            </a:r>
          </a:p>
        </p:txBody>
      </p:sp>
    </p:spTree>
    <p:extLst>
      <p:ext uri="{BB962C8B-B14F-4D97-AF65-F5344CB8AC3E}">
        <p14:creationId xmlns:p14="http://schemas.microsoft.com/office/powerpoint/2010/main" val="3374305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list()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36302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7223" y="880446"/>
            <a:ext cx="5368777" cy="477053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*head;</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*tail;</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pylist_new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p-&gt;head = NULL;</a:t>
            </a:r>
          </a:p>
          <a:p>
            <a:r>
              <a:rPr lang="en-US" sz="1600" b="1" dirty="0">
                <a:latin typeface="Courier New" panose="02070309020205020404" pitchFamily="49" charset="0"/>
                <a:cs typeface="Courier New" panose="02070309020205020404" pitchFamily="49" charset="0"/>
              </a:rPr>
              <a:t>    p-&gt;tail = NULL;</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10" name="Rectangle 9">
            <a:extLst>
              <a:ext uri="{FF2B5EF4-FFF2-40B4-BE49-F238E27FC236}">
                <a16:creationId xmlns:a16="http://schemas.microsoft.com/office/drawing/2014/main" id="{DD038CBB-085B-5985-21B6-C856EDC9B5FE}"/>
              </a:ext>
            </a:extLst>
          </p:cNvPr>
          <p:cNvSpPr/>
          <p:nvPr/>
        </p:nvSpPr>
        <p:spPr>
          <a:xfrm>
            <a:off x="5164332" y="201365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0</a:t>
            </a:r>
          </a:p>
        </p:txBody>
      </p:sp>
      <p:sp>
        <p:nvSpPr>
          <p:cNvPr id="11" name="Rectangle 10">
            <a:extLst>
              <a:ext uri="{FF2B5EF4-FFF2-40B4-BE49-F238E27FC236}">
                <a16:creationId xmlns:a16="http://schemas.microsoft.com/office/drawing/2014/main" id="{950FA2DD-C8E9-7AED-DE8B-9101D690481A}"/>
              </a:ext>
            </a:extLst>
          </p:cNvPr>
          <p:cNvSpPr/>
          <p:nvPr/>
        </p:nvSpPr>
        <p:spPr>
          <a:xfrm>
            <a:off x="5164332" y="279743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0</a:t>
            </a:r>
          </a:p>
        </p:txBody>
      </p:sp>
      <p:sp>
        <p:nvSpPr>
          <p:cNvPr id="12" name="Rectangle 11">
            <a:extLst>
              <a:ext uri="{FF2B5EF4-FFF2-40B4-BE49-F238E27FC236}">
                <a16:creationId xmlns:a16="http://schemas.microsoft.com/office/drawing/2014/main" id="{3FB467B9-7AA7-8AF0-92E3-CD41B8BDE318}"/>
              </a:ext>
            </a:extLst>
          </p:cNvPr>
          <p:cNvSpPr/>
          <p:nvPr/>
        </p:nvSpPr>
        <p:spPr>
          <a:xfrm>
            <a:off x="5164332" y="240554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0</a:t>
            </a:r>
          </a:p>
        </p:txBody>
      </p:sp>
      <p:sp>
        <p:nvSpPr>
          <p:cNvPr id="13" name="Rectangle 12">
            <a:extLst>
              <a:ext uri="{FF2B5EF4-FFF2-40B4-BE49-F238E27FC236}">
                <a16:creationId xmlns:a16="http://schemas.microsoft.com/office/drawing/2014/main" id="{9BAA5632-5215-CF93-CA3B-59C7AD0C1CE6}"/>
              </a:ext>
            </a:extLst>
          </p:cNvPr>
          <p:cNvSpPr/>
          <p:nvPr/>
        </p:nvSpPr>
        <p:spPr>
          <a:xfrm>
            <a:off x="8483251" y="88044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4" name="Rectangle 13">
            <a:extLst>
              <a:ext uri="{FF2B5EF4-FFF2-40B4-BE49-F238E27FC236}">
                <a16:creationId xmlns:a16="http://schemas.microsoft.com/office/drawing/2014/main" id="{82ADF982-C747-0486-0C37-E2FC952AA575}"/>
              </a:ext>
            </a:extLst>
          </p:cNvPr>
          <p:cNvSpPr/>
          <p:nvPr/>
        </p:nvSpPr>
        <p:spPr>
          <a:xfrm>
            <a:off x="8483251" y="127233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0</a:t>
            </a:r>
          </a:p>
        </p:txBody>
      </p:sp>
      <p:sp>
        <p:nvSpPr>
          <p:cNvPr id="15" name="Rectangle 14">
            <a:extLst>
              <a:ext uri="{FF2B5EF4-FFF2-40B4-BE49-F238E27FC236}">
                <a16:creationId xmlns:a16="http://schemas.microsoft.com/office/drawing/2014/main" id="{8B792086-F013-2F49-23E7-DB2A5261B78C}"/>
              </a:ext>
            </a:extLst>
          </p:cNvPr>
          <p:cNvSpPr/>
          <p:nvPr/>
        </p:nvSpPr>
        <p:spPr>
          <a:xfrm>
            <a:off x="10688167" y="90519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17" name="Curved Connector 16">
            <a:extLst>
              <a:ext uri="{FF2B5EF4-FFF2-40B4-BE49-F238E27FC236}">
                <a16:creationId xmlns:a16="http://schemas.microsoft.com/office/drawing/2014/main" id="{92EDB3CE-E5AA-7EFC-C8C0-87EE26E606DF}"/>
              </a:ext>
            </a:extLst>
          </p:cNvPr>
          <p:cNvCxnSpPr>
            <a:cxnSpLocks/>
            <a:endCxn id="15" idx="1"/>
          </p:cNvCxnSpPr>
          <p:nvPr/>
        </p:nvCxnSpPr>
        <p:spPr>
          <a:xfrm>
            <a:off x="9627022" y="106924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99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84720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pylist_append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r>
              <a:rPr lang="en-US" dirty="0">
                <a:solidFill>
                  <a:schemeClr val="tx1"/>
                </a:solidFill>
                <a:latin typeface="Courier New" panose="02070309020205020404" pitchFamily="49" charset="0"/>
                <a:cs typeface="Courier New" panose="02070309020205020404" pitchFamily="49" charset="0"/>
              </a:rPr>
              <a:t>   </a:t>
            </a: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2</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urved Connector 29">
            <a:extLst>
              <a:ext uri="{FF2B5EF4-FFF2-40B4-BE49-F238E27FC236}">
                <a16:creationId xmlns:a16="http://schemas.microsoft.com/office/drawing/2014/main" id="{80C0EC12-7B48-800A-BF9A-9CC9BB86D9E1}"/>
              </a:ext>
            </a:extLst>
          </p:cNvPr>
          <p:cNvCxnSpPr>
            <a:cxnSpLocks/>
            <a:endCxn id="7" idx="1"/>
          </p:cNvCxnSpPr>
          <p:nvPr/>
        </p:nvCxnSpPr>
        <p:spPr>
          <a:xfrm rot="5400000" flipH="1" flipV="1">
            <a:off x="7542784" y="3362518"/>
            <a:ext cx="1466326" cy="866418"/>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0739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pylist_append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45E92903-33F2-1C99-D9D7-BB68EAC5470F}"/>
              </a:ext>
            </a:extLst>
          </p:cNvPr>
          <p:cNvSpPr/>
          <p:nvPr/>
        </p:nvSpPr>
        <p:spPr>
          <a:xfrm>
            <a:off x="8709156" y="4176880"/>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D2EC7FA1-4438-5D09-0C36-66D5C8E86300}"/>
              </a:ext>
            </a:extLst>
          </p:cNvPr>
          <p:cNvSpPr/>
          <p:nvPr/>
        </p:nvSpPr>
        <p:spPr>
          <a:xfrm>
            <a:off x="8709156" y="45687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B8AAC495-F061-27BD-980C-F5D26C22711B}"/>
              </a:ext>
            </a:extLst>
          </p:cNvPr>
          <p:cNvSpPr/>
          <p:nvPr/>
        </p:nvSpPr>
        <p:spPr>
          <a:xfrm>
            <a:off x="10914072" y="4192923"/>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3C1A8D42-7BD0-3EE1-78A7-190F72176E69}"/>
              </a:ext>
            </a:extLst>
          </p:cNvPr>
          <p:cNvCxnSpPr>
            <a:cxnSpLocks/>
            <a:endCxn id="9" idx="0"/>
          </p:cNvCxnSpPr>
          <p:nvPr/>
        </p:nvCxnSpPr>
        <p:spPr>
          <a:xfrm rot="5400000">
            <a:off x="9223566" y="3634868"/>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AA5E3B5C-925B-0055-E368-32D84D7B4336}"/>
              </a:ext>
            </a:extLst>
          </p:cNvPr>
          <p:cNvCxnSpPr>
            <a:cxnSpLocks/>
            <a:endCxn id="13" idx="1"/>
          </p:cNvCxnSpPr>
          <p:nvPr/>
        </p:nvCxnSpPr>
        <p:spPr>
          <a:xfrm>
            <a:off x="9852927" y="4368468"/>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 name="Curved Connector 1">
            <a:extLst>
              <a:ext uri="{FF2B5EF4-FFF2-40B4-BE49-F238E27FC236}">
                <a16:creationId xmlns:a16="http://schemas.microsoft.com/office/drawing/2014/main" id="{8A2B23CC-FEA5-4128-8357-2432644B7E75}"/>
              </a:ext>
            </a:extLst>
          </p:cNvPr>
          <p:cNvCxnSpPr>
            <a:cxnSpLocks/>
            <a:endCxn id="9" idx="1"/>
          </p:cNvCxnSpPr>
          <p:nvPr/>
        </p:nvCxnSpPr>
        <p:spPr>
          <a:xfrm flipV="1">
            <a:off x="7753592" y="4372823"/>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1208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3827</TotalTime>
  <Words>4203</Words>
  <Application>Microsoft Macintosh PowerPoint</Application>
  <PresentationFormat>Widescreen</PresentationFormat>
  <Paragraphs>828</Paragraphs>
  <Slides>44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ＭＳ Ｐゴシック</vt:lpstr>
      <vt:lpstr>Arial</vt:lpstr>
      <vt:lpstr>Calibri</vt:lpstr>
      <vt:lpstr>Calibri Light</vt:lpstr>
      <vt:lpstr>Courier New</vt:lpstr>
      <vt:lpstr>Wingdings</vt:lpstr>
      <vt:lpstr>Office Theme</vt:lpstr>
      <vt:lpstr>CC4E: Epilogue</vt:lpstr>
      <vt:lpstr>"When you think you're are finished with a journey, is often when you know where the journey actually begins. </vt:lpstr>
      <vt:lpstr>Using K&amp;R patterns to build Python Classes</vt:lpstr>
      <vt:lpstr>Building a Python str() Class</vt:lpstr>
      <vt:lpstr>pystr_append()</vt:lpstr>
      <vt:lpstr>Building a Python list() Class</vt:lpstr>
      <vt:lpstr>PowerPoint Presentation</vt:lpstr>
      <vt:lpstr>PowerPoint Presentation</vt:lpstr>
      <vt:lpstr>PowerPoint Presentation</vt:lpstr>
      <vt:lpstr>Building a Python dict() Class</vt:lpstr>
      <vt:lpstr>Dictionary </vt:lpstr>
      <vt:lpstr>Hashes</vt:lpstr>
      <vt:lpstr>PowerPoint Presentation</vt:lpstr>
      <vt:lpstr>PowerPoint Presentation</vt:lpstr>
      <vt:lpstr>Let's go visit Guido van Rossum and ask about the relationship between Python 0.0.1 and Chapter 6 of Kernighan and Ritchie…</vt:lpstr>
      <vt:lpstr>Surprise!</vt:lpstr>
      <vt:lpstr>Python 1.0 List</vt:lpstr>
      <vt:lpstr>PowerPoint Presentation</vt:lpstr>
      <vt:lpstr>PowerPoint Presentation</vt:lpstr>
      <vt:lpstr>PowerPoint Presentation</vt:lpstr>
      <vt:lpstr>PowerPoint Presentation</vt:lpstr>
      <vt:lpstr>PowerPoint Presentation</vt:lpstr>
      <vt:lpstr>PowerPoint Presentation</vt:lpstr>
      <vt:lpstr>Python 1.0 Dictionary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Python 3.7 Ordered Dictionary</vt:lpstr>
      <vt:lpstr>Recall…</vt:lpstr>
      <vt:lpstr>PowerPoint Presentation</vt:lpstr>
      <vt:lpstr>Summary</vt:lpstr>
      <vt:lpstr>Acknowledgements /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Orientation</dc:title>
  <dc:creator>Severance, Charles</dc:creator>
  <cp:lastModifiedBy>Severance, Charles</cp:lastModifiedBy>
  <cp:revision>133</cp:revision>
  <dcterms:created xsi:type="dcterms:W3CDTF">2023-02-25T13:30:24Z</dcterms:created>
  <dcterms:modified xsi:type="dcterms:W3CDTF">2024-04-09T16:34:49Z</dcterms:modified>
</cp:coreProperties>
</file>

<file path=docProps/thumbnail.jpeg>
</file>